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7" r:id="rId3"/>
    <p:sldId id="267" r:id="rId4"/>
    <p:sldId id="262" r:id="rId5"/>
    <p:sldId id="302" r:id="rId6"/>
    <p:sldId id="270" r:id="rId7"/>
    <p:sldId id="272" r:id="rId8"/>
    <p:sldId id="303" r:id="rId9"/>
    <p:sldId id="260" r:id="rId10"/>
    <p:sldId id="308" r:id="rId11"/>
    <p:sldId id="304" r:id="rId12"/>
    <p:sldId id="309" r:id="rId13"/>
    <p:sldId id="276" r:id="rId14"/>
    <p:sldId id="278" r:id="rId15"/>
    <p:sldId id="305" r:id="rId16"/>
    <p:sldId id="310" r:id="rId17"/>
    <p:sldId id="314" r:id="rId18"/>
    <p:sldId id="312" r:id="rId19"/>
    <p:sldId id="306" r:id="rId20"/>
    <p:sldId id="280" r:id="rId21"/>
    <p:sldId id="281" r:id="rId22"/>
    <p:sldId id="282" r:id="rId23"/>
    <p:sldId id="283" r:id="rId24"/>
    <p:sldId id="284" r:id="rId25"/>
    <p:sldId id="285" r:id="rId26"/>
    <p:sldId id="290"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86410"/>
  </p:normalViewPr>
  <p:slideViewPr>
    <p:cSldViewPr snapToGrid="0">
      <p:cViewPr varScale="1">
        <p:scale>
          <a:sx n="96" d="100"/>
          <a:sy n="96" d="100"/>
        </p:scale>
        <p:origin x="-11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D8F4F-1660-47B4-A95C-D8C15EFC94C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GB"/>
        </a:p>
      </dgm:t>
    </dgm:pt>
    <dgm:pt modelId="{8B4676F2-B867-4E64-A27A-DFCB3F3DEA15}">
      <dgm:prSet custT="1"/>
      <dgm:spPr/>
      <dgm:t>
        <a:bodyPr/>
        <a:lstStyle/>
        <a:p>
          <a:pPr rtl="0">
            <a:spcAft>
              <a:spcPts val="600"/>
            </a:spcAft>
          </a:pPr>
          <a:r>
            <a:rPr lang="en-GB" sz="1800" b="1" dirty="0" smtClean="0"/>
            <a:t>Stable</a:t>
          </a:r>
          <a:r>
            <a:rPr lang="en-GB" sz="1800" dirty="0" smtClean="0"/>
            <a:t> in terms of transverse position, angle, and intensity from shot to shot.</a:t>
          </a:r>
          <a:endParaRPr lang="en-GB" sz="1800" dirty="0"/>
        </a:p>
      </dgm:t>
    </dgm:pt>
    <dgm:pt modelId="{1003E82F-2FED-4DB8-A1BC-B6D063794C07}" type="parTrans" cxnId="{0FA484C5-625D-424D-A8BF-280A5EDF123D}">
      <dgm:prSet/>
      <dgm:spPr/>
      <dgm:t>
        <a:bodyPr/>
        <a:lstStyle/>
        <a:p>
          <a:endParaRPr lang="en-GB"/>
        </a:p>
      </dgm:t>
    </dgm:pt>
    <dgm:pt modelId="{353435BE-6437-49E3-B0BA-A917833AC1A3}" type="sibTrans" cxnId="{0FA484C5-625D-424D-A8BF-280A5EDF123D}">
      <dgm:prSet/>
      <dgm:spPr/>
      <dgm:t>
        <a:bodyPr/>
        <a:lstStyle/>
        <a:p>
          <a:endParaRPr lang="en-GB"/>
        </a:p>
      </dgm:t>
    </dgm:pt>
    <dgm:pt modelId="{76FCBF21-8F9A-4A16-8AA1-A1AC687FAE4B}">
      <dgm:prSet custT="1"/>
      <dgm:spPr/>
      <dgm:t>
        <a:bodyPr/>
        <a:lstStyle/>
        <a:p>
          <a:pPr rtl="0">
            <a:spcAft>
              <a:spcPts val="600"/>
            </a:spcAft>
          </a:pPr>
          <a:r>
            <a:rPr lang="en-GB" sz="1800" dirty="0" smtClean="0"/>
            <a:t>A target </a:t>
          </a:r>
          <a:r>
            <a:rPr lang="en-GB" sz="1800" b="1" dirty="0" smtClean="0"/>
            <a:t>synchronisation</a:t>
          </a:r>
          <a:r>
            <a:rPr lang="en-GB" sz="1800" dirty="0" smtClean="0"/>
            <a:t> level for the photon pulse ‘arrival time’ of better than 10 </a:t>
          </a:r>
          <a:r>
            <a:rPr lang="en-GB" sz="1800" dirty="0" err="1" smtClean="0"/>
            <a:t>fs</a:t>
          </a:r>
          <a:r>
            <a:rPr lang="en-GB" sz="1800" dirty="0" smtClean="0"/>
            <a:t> </a:t>
          </a:r>
          <a:r>
            <a:rPr lang="en-GB" sz="1800" dirty="0" err="1" smtClean="0"/>
            <a:t>rms</a:t>
          </a:r>
          <a:r>
            <a:rPr lang="en-GB" sz="1800" dirty="0" smtClean="0"/>
            <a:t> is proposed.</a:t>
          </a:r>
          <a:endParaRPr lang="en-GB" sz="1800" dirty="0"/>
        </a:p>
      </dgm:t>
    </dgm:pt>
    <dgm:pt modelId="{17E6D7DB-78C9-4ED1-8EB8-08BED6673495}" type="parTrans" cxnId="{508ED816-7929-4851-90B6-F309D76FCD91}">
      <dgm:prSet/>
      <dgm:spPr/>
      <dgm:t>
        <a:bodyPr/>
        <a:lstStyle/>
        <a:p>
          <a:endParaRPr lang="en-GB"/>
        </a:p>
      </dgm:t>
    </dgm:pt>
    <dgm:pt modelId="{B1843030-F21F-4092-B814-97F113DD1ECB}" type="sibTrans" cxnId="{508ED816-7929-4851-90B6-F309D76FCD91}">
      <dgm:prSet/>
      <dgm:spPr/>
      <dgm:t>
        <a:bodyPr/>
        <a:lstStyle/>
        <a:p>
          <a:endParaRPr lang="en-GB"/>
        </a:p>
      </dgm:t>
    </dgm:pt>
    <dgm:pt modelId="{E36BACE3-E016-4D7D-8105-7D74669CC2E9}">
      <dgm:prSet custT="1"/>
      <dgm:spPr/>
      <dgm:t>
        <a:bodyPr/>
        <a:lstStyle/>
        <a:p>
          <a:pPr rtl="0">
            <a:spcAft>
              <a:spcPts val="600"/>
            </a:spcAft>
          </a:pPr>
          <a:r>
            <a:rPr lang="en-GB" sz="1800" dirty="0" smtClean="0"/>
            <a:t>In this context “</a:t>
          </a:r>
          <a:r>
            <a:rPr lang="en-GB" sz="1800" b="1" dirty="0" smtClean="0"/>
            <a:t>ultra short</a:t>
          </a:r>
          <a:r>
            <a:rPr lang="en-GB" sz="1800" dirty="0" smtClean="0"/>
            <a:t>” means less than the FEL cooperation length, which is typically ~100 wavelengths long (i.e. this equates to a pulse length of 400 as at 1keV, or 40 as at 10 </a:t>
          </a:r>
          <a:r>
            <a:rPr lang="en-GB" sz="1800" dirty="0" err="1" smtClean="0"/>
            <a:t>keV</a:t>
          </a:r>
          <a:r>
            <a:rPr lang="en-GB" sz="1800" dirty="0" smtClean="0"/>
            <a:t>). A SASE FEL normally generates pulses that are dictated by the electron bunch length, which can be orders of magnitude larger than the cooperation length.</a:t>
          </a:r>
          <a:endParaRPr lang="en-GB" sz="1800" dirty="0"/>
        </a:p>
      </dgm:t>
    </dgm:pt>
    <dgm:pt modelId="{41715216-7F3D-492B-8DC6-3F68EC57B72C}" type="parTrans" cxnId="{36B6102E-F9BE-4288-9FBD-470F16B1BBC3}">
      <dgm:prSet/>
      <dgm:spPr/>
      <dgm:t>
        <a:bodyPr/>
        <a:lstStyle/>
        <a:p>
          <a:endParaRPr lang="en-GB"/>
        </a:p>
      </dgm:t>
    </dgm:pt>
    <dgm:pt modelId="{B334D50B-5B98-4C70-B4B4-9E27D890ADAD}" type="sibTrans" cxnId="{36B6102E-F9BE-4288-9FBD-470F16B1BBC3}">
      <dgm:prSet/>
      <dgm:spPr/>
      <dgm:t>
        <a:bodyPr/>
        <a:lstStyle/>
        <a:p>
          <a:endParaRPr lang="en-GB"/>
        </a:p>
      </dgm:t>
    </dgm:pt>
    <dgm:pt modelId="{D194E98D-A49D-411F-95B6-F914858753A6}">
      <dgm:prSet/>
      <dgm:spPr/>
      <dgm:t>
        <a:bodyPr/>
        <a:lstStyle/>
        <a:p>
          <a:pPr rtl="0">
            <a:spcAft>
              <a:spcPct val="20000"/>
            </a:spcAft>
          </a:pPr>
          <a:endParaRPr lang="en-GB" sz="2100" dirty="0"/>
        </a:p>
      </dgm:t>
    </dgm:pt>
    <dgm:pt modelId="{D687DE2A-A11C-4D89-A370-DB0E2A60FEB8}" type="parTrans" cxnId="{CE13A9FA-9EA4-434A-BD6E-3781FA980C4F}">
      <dgm:prSet/>
      <dgm:spPr/>
      <dgm:t>
        <a:bodyPr/>
        <a:lstStyle/>
        <a:p>
          <a:endParaRPr lang="en-GB"/>
        </a:p>
      </dgm:t>
    </dgm:pt>
    <dgm:pt modelId="{E0CCB9BB-19DC-49E2-99C6-232A2EF1FE43}" type="sibTrans" cxnId="{CE13A9FA-9EA4-434A-BD6E-3781FA980C4F}">
      <dgm:prSet/>
      <dgm:spPr/>
      <dgm:t>
        <a:bodyPr/>
        <a:lstStyle/>
        <a:p>
          <a:endParaRPr lang="en-GB"/>
        </a:p>
      </dgm:t>
    </dgm:pt>
    <dgm:pt modelId="{F6B35E3F-8960-469F-B8C5-D1014E573622}">
      <dgm:prSet custT="1"/>
      <dgm:spPr/>
      <dgm:t>
        <a:bodyPr/>
        <a:lstStyle/>
        <a:p>
          <a:pPr algn="ctr" rtl="0">
            <a:lnSpc>
              <a:spcPct val="100000"/>
            </a:lnSpc>
          </a:pPr>
          <a:r>
            <a:rPr lang="en-GB" sz="2000" b="0" dirty="0" smtClean="0"/>
            <a:t>To develop a normal conducting test accelerator able to generate longitudinally and transversely bright electron bunches and to use these bunches in the experimental production of </a:t>
          </a:r>
          <a:r>
            <a:rPr lang="en-GB" sz="2000" b="1" dirty="0" smtClean="0">
              <a:solidFill>
                <a:srgbClr val="FFFF00"/>
              </a:solidFill>
            </a:rPr>
            <a:t>stable</a:t>
          </a:r>
          <a:r>
            <a:rPr lang="en-GB" sz="2000" b="0" dirty="0" smtClean="0"/>
            <a:t>, </a:t>
          </a:r>
          <a:r>
            <a:rPr lang="en-GB" sz="2000" b="1" dirty="0" smtClean="0">
              <a:solidFill>
                <a:srgbClr val="FFFF00"/>
              </a:solidFill>
            </a:rPr>
            <a:t>synchronised</a:t>
          </a:r>
          <a:r>
            <a:rPr lang="en-GB" sz="2000" b="0" dirty="0" smtClean="0"/>
            <a:t>, </a:t>
          </a:r>
          <a:r>
            <a:rPr lang="en-GB" sz="2000" b="1" dirty="0" smtClean="0">
              <a:solidFill>
                <a:srgbClr val="FFFF00"/>
              </a:solidFill>
            </a:rPr>
            <a:t>ultra short</a:t>
          </a:r>
          <a:r>
            <a:rPr lang="en-GB" sz="2000" b="0" dirty="0" smtClean="0"/>
            <a:t> photon pulses of coherent light from a single pass FEL with techniques directly applicable to the future generation of light source facilities. </a:t>
          </a:r>
          <a:endParaRPr lang="en-GB" sz="2000" b="0" dirty="0"/>
        </a:p>
      </dgm:t>
    </dgm:pt>
    <dgm:pt modelId="{EEA9603B-B670-4AA1-8102-A010C6B2CCFE}" type="sibTrans" cxnId="{1581C26D-B7BA-4E43-918A-6F0D3014D1F9}">
      <dgm:prSet/>
      <dgm:spPr/>
      <dgm:t>
        <a:bodyPr/>
        <a:lstStyle/>
        <a:p>
          <a:endParaRPr lang="en-GB"/>
        </a:p>
      </dgm:t>
    </dgm:pt>
    <dgm:pt modelId="{55C91529-A891-4E45-9790-985C624424AA}" type="parTrans" cxnId="{1581C26D-B7BA-4E43-918A-6F0D3014D1F9}">
      <dgm:prSet/>
      <dgm:spPr/>
      <dgm:t>
        <a:bodyPr/>
        <a:lstStyle/>
        <a:p>
          <a:endParaRPr lang="en-GB"/>
        </a:p>
      </dgm:t>
    </dgm:pt>
    <dgm:pt modelId="{2E9AF98B-0A18-4103-B53C-E6D7CDFAACB0}" type="pres">
      <dgm:prSet presAssocID="{8EDD8F4F-1660-47B4-A95C-D8C15EFC94C2}" presName="linear" presStyleCnt="0">
        <dgm:presLayoutVars>
          <dgm:animLvl val="lvl"/>
          <dgm:resizeHandles val="exact"/>
        </dgm:presLayoutVars>
      </dgm:prSet>
      <dgm:spPr/>
      <dgm:t>
        <a:bodyPr/>
        <a:lstStyle/>
        <a:p>
          <a:endParaRPr lang="en-GB"/>
        </a:p>
      </dgm:t>
    </dgm:pt>
    <dgm:pt modelId="{8139ADCC-3919-4201-88F4-33CB815FB03A}" type="pres">
      <dgm:prSet presAssocID="{F6B35E3F-8960-469F-B8C5-D1014E573622}" presName="parentText" presStyleLbl="node1" presStyleIdx="0" presStyleCnt="1" custLinFactNeighborY="11490">
        <dgm:presLayoutVars>
          <dgm:chMax val="0"/>
          <dgm:bulletEnabled val="1"/>
        </dgm:presLayoutVars>
      </dgm:prSet>
      <dgm:spPr/>
      <dgm:t>
        <a:bodyPr/>
        <a:lstStyle/>
        <a:p>
          <a:endParaRPr lang="en-GB"/>
        </a:p>
      </dgm:t>
    </dgm:pt>
    <dgm:pt modelId="{1D31256C-7561-44E7-8F15-8868D69B10B4}" type="pres">
      <dgm:prSet presAssocID="{F6B35E3F-8960-469F-B8C5-D1014E573622}" presName="childText" presStyleLbl="revTx" presStyleIdx="0" presStyleCnt="1" custLinFactNeighborY="12416">
        <dgm:presLayoutVars>
          <dgm:bulletEnabled val="1"/>
        </dgm:presLayoutVars>
      </dgm:prSet>
      <dgm:spPr/>
      <dgm:t>
        <a:bodyPr/>
        <a:lstStyle/>
        <a:p>
          <a:endParaRPr lang="en-GB"/>
        </a:p>
      </dgm:t>
    </dgm:pt>
  </dgm:ptLst>
  <dgm:cxnLst>
    <dgm:cxn modelId="{8EF752E8-AF15-4E4F-A1E1-8E3C63D8E46D}" type="presOf" srcId="{8B4676F2-B867-4E64-A27A-DFCB3F3DEA15}" destId="{1D31256C-7561-44E7-8F15-8868D69B10B4}" srcOrd="0" destOrd="1" presId="urn:microsoft.com/office/officeart/2005/8/layout/vList2"/>
    <dgm:cxn modelId="{CE13A9FA-9EA4-434A-BD6E-3781FA980C4F}" srcId="{F6B35E3F-8960-469F-B8C5-D1014E573622}" destId="{D194E98D-A49D-411F-95B6-F914858753A6}" srcOrd="0" destOrd="0" parTransId="{D687DE2A-A11C-4D89-A370-DB0E2A60FEB8}" sibTransId="{E0CCB9BB-19DC-49E2-99C6-232A2EF1FE43}"/>
    <dgm:cxn modelId="{1581C26D-B7BA-4E43-918A-6F0D3014D1F9}" srcId="{8EDD8F4F-1660-47B4-A95C-D8C15EFC94C2}" destId="{F6B35E3F-8960-469F-B8C5-D1014E573622}" srcOrd="0" destOrd="0" parTransId="{55C91529-A891-4E45-9790-985C624424AA}" sibTransId="{EEA9603B-B670-4AA1-8102-A010C6B2CCFE}"/>
    <dgm:cxn modelId="{0FA484C5-625D-424D-A8BF-280A5EDF123D}" srcId="{F6B35E3F-8960-469F-B8C5-D1014E573622}" destId="{8B4676F2-B867-4E64-A27A-DFCB3F3DEA15}" srcOrd="1" destOrd="0" parTransId="{1003E82F-2FED-4DB8-A1BC-B6D063794C07}" sibTransId="{353435BE-6437-49E3-B0BA-A917833AC1A3}"/>
    <dgm:cxn modelId="{1A1C5826-6018-4462-B766-CE0F77B43316}" type="presOf" srcId="{76FCBF21-8F9A-4A16-8AA1-A1AC687FAE4B}" destId="{1D31256C-7561-44E7-8F15-8868D69B10B4}" srcOrd="0" destOrd="2" presId="urn:microsoft.com/office/officeart/2005/8/layout/vList2"/>
    <dgm:cxn modelId="{508ED816-7929-4851-90B6-F309D76FCD91}" srcId="{F6B35E3F-8960-469F-B8C5-D1014E573622}" destId="{76FCBF21-8F9A-4A16-8AA1-A1AC687FAE4B}" srcOrd="2" destOrd="0" parTransId="{17E6D7DB-78C9-4ED1-8EB8-08BED6673495}" sibTransId="{B1843030-F21F-4092-B814-97F113DD1ECB}"/>
    <dgm:cxn modelId="{5D5BCB65-8791-4DF4-B3A1-92E7335D574A}" type="presOf" srcId="{D194E98D-A49D-411F-95B6-F914858753A6}" destId="{1D31256C-7561-44E7-8F15-8868D69B10B4}" srcOrd="0" destOrd="0" presId="urn:microsoft.com/office/officeart/2005/8/layout/vList2"/>
    <dgm:cxn modelId="{EEA1F05C-288D-4C31-900F-90F00C3D5FDE}" type="presOf" srcId="{F6B35E3F-8960-469F-B8C5-D1014E573622}" destId="{8139ADCC-3919-4201-88F4-33CB815FB03A}" srcOrd="0" destOrd="0" presId="urn:microsoft.com/office/officeart/2005/8/layout/vList2"/>
    <dgm:cxn modelId="{36B6102E-F9BE-4288-9FBD-470F16B1BBC3}" srcId="{F6B35E3F-8960-469F-B8C5-D1014E573622}" destId="{E36BACE3-E016-4D7D-8105-7D74669CC2E9}" srcOrd="3" destOrd="0" parTransId="{41715216-7F3D-492B-8DC6-3F68EC57B72C}" sibTransId="{B334D50B-5B98-4C70-B4B4-9E27D890ADAD}"/>
    <dgm:cxn modelId="{2F6EC0C5-9D62-4A64-A9C9-F37DF8969F86}" type="presOf" srcId="{E36BACE3-E016-4D7D-8105-7D74669CC2E9}" destId="{1D31256C-7561-44E7-8F15-8868D69B10B4}" srcOrd="0" destOrd="3" presId="urn:microsoft.com/office/officeart/2005/8/layout/vList2"/>
    <dgm:cxn modelId="{F91BF645-3697-4B15-95DC-BE4266BFEBED}" type="presOf" srcId="{8EDD8F4F-1660-47B4-A95C-D8C15EFC94C2}" destId="{2E9AF98B-0A18-4103-B53C-E6D7CDFAACB0}" srcOrd="0" destOrd="0" presId="urn:microsoft.com/office/officeart/2005/8/layout/vList2"/>
    <dgm:cxn modelId="{074C7DFD-7699-4138-A8DE-1C94B4C96774}" type="presParOf" srcId="{2E9AF98B-0A18-4103-B53C-E6D7CDFAACB0}" destId="{8139ADCC-3919-4201-88F4-33CB815FB03A}" srcOrd="0" destOrd="0" presId="urn:microsoft.com/office/officeart/2005/8/layout/vList2"/>
    <dgm:cxn modelId="{37564A34-DF9E-4EEA-965F-4578795DD98D}" type="presParOf" srcId="{2E9AF98B-0A18-4103-B53C-E6D7CDFAACB0}" destId="{1D31256C-7561-44E7-8F15-8868D69B10B4}"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CAE878-30D6-4F1C-98E9-864E3DA8B4DF}"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n-GB"/>
        </a:p>
      </dgm:t>
    </dgm:pt>
    <dgm:pt modelId="{260CA270-CA87-4C61-BF3A-13D01A9605B3}">
      <dgm:prSet>
        <dgm:style>
          <a:lnRef idx="1">
            <a:schemeClr val="accent1"/>
          </a:lnRef>
          <a:fillRef idx="2">
            <a:schemeClr val="accent1"/>
          </a:fillRef>
          <a:effectRef idx="1">
            <a:schemeClr val="accent1"/>
          </a:effectRef>
          <a:fontRef idx="minor">
            <a:schemeClr val="dk1"/>
          </a:fontRef>
        </dgm:style>
      </dgm:prSet>
      <dgm:spPr/>
      <dgm:t>
        <a:bodyPr/>
        <a:lstStyle/>
        <a:p>
          <a:pPr rtl="0"/>
          <a:r>
            <a:rPr lang="en-GB" b="1" dirty="0" smtClean="0"/>
            <a:t>Seeding  + Harmonic Generation  (e.g. EEHG)</a:t>
          </a:r>
          <a:endParaRPr lang="en-GB" dirty="0"/>
        </a:p>
      </dgm:t>
    </dgm:pt>
    <dgm:pt modelId="{1CE63FF3-C3C1-4125-A38C-5C552023E4C5}" type="parTrans" cxnId="{39143F27-3EB1-4622-8E5F-D9092E47B9F6}">
      <dgm:prSet/>
      <dgm:spPr/>
      <dgm:t>
        <a:bodyPr/>
        <a:lstStyle/>
        <a:p>
          <a:endParaRPr lang="en-GB"/>
        </a:p>
      </dgm:t>
    </dgm:pt>
    <dgm:pt modelId="{456D514F-2484-4F11-8679-09B458AA1BC8}" type="sibTrans" cxnId="{39143F27-3EB1-4622-8E5F-D9092E47B9F6}">
      <dgm:prSet/>
      <dgm:spPr/>
      <dgm:t>
        <a:bodyPr/>
        <a:lstStyle/>
        <a:p>
          <a:endParaRPr lang="en-GB"/>
        </a:p>
      </dgm:t>
    </dgm:pt>
    <dgm:pt modelId="{EDCFB4DE-0E10-4C79-BB65-2723F48D7B4B}">
      <dgm:prSet custT="1"/>
      <dgm:spPr>
        <a:noFill/>
      </dgm:spPr>
      <dgm:t>
        <a:bodyPr/>
        <a:lstStyle/>
        <a:p>
          <a:pPr rtl="0"/>
          <a:r>
            <a:rPr lang="en-GB" sz="1400" b="0" i="1" dirty="0" smtClean="0"/>
            <a:t>SEED</a:t>
          </a:r>
          <a:r>
            <a:rPr lang="en-GB" sz="1400" b="0" dirty="0" smtClean="0"/>
            <a:t>: THz?</a:t>
          </a:r>
          <a:endParaRPr lang="en-GB" sz="1400" b="0" dirty="0"/>
        </a:p>
      </dgm:t>
    </dgm:pt>
    <dgm:pt modelId="{B31A86E8-DACA-4E77-90D6-984666BB6D60}" type="sibTrans" cxnId="{5DBB8F6A-3CFE-4B74-8000-C9A633C9E011}">
      <dgm:prSet/>
      <dgm:spPr/>
      <dgm:t>
        <a:bodyPr/>
        <a:lstStyle/>
        <a:p>
          <a:endParaRPr lang="en-GB"/>
        </a:p>
      </dgm:t>
    </dgm:pt>
    <dgm:pt modelId="{740FD35B-71EC-485E-80DC-05A3A6286A95}" type="parTrans" cxnId="{5DBB8F6A-3CFE-4B74-8000-C9A633C9E011}">
      <dgm:prSet/>
      <dgm:spPr/>
      <dgm:t>
        <a:bodyPr/>
        <a:lstStyle/>
        <a:p>
          <a:endParaRPr lang="en-GB"/>
        </a:p>
      </dgm:t>
    </dgm:pt>
    <dgm:pt modelId="{11A1F168-F574-4CB3-8FD5-7B545017F067}">
      <dgm:prSet>
        <dgm:style>
          <a:lnRef idx="1">
            <a:schemeClr val="dk1"/>
          </a:lnRef>
          <a:fillRef idx="2">
            <a:schemeClr val="dk1"/>
          </a:fillRef>
          <a:effectRef idx="1">
            <a:schemeClr val="dk1"/>
          </a:effectRef>
          <a:fontRef idx="minor">
            <a:schemeClr val="dk1"/>
          </a:fontRef>
        </dgm:style>
      </dgm:prSet>
      <dgm:spPr/>
      <dgm:t>
        <a:bodyPr/>
        <a:lstStyle/>
        <a:p>
          <a:pPr rtl="0"/>
          <a:r>
            <a:rPr lang="en-GB" b="1" dirty="0" smtClean="0"/>
            <a:t>Short Pulse Schemes: </a:t>
          </a:r>
          <a:endParaRPr lang="en-GB" b="1" dirty="0"/>
        </a:p>
      </dgm:t>
    </dgm:pt>
    <dgm:pt modelId="{749D43ED-BE2F-46F0-9F1E-17F43CA835C5}" type="sibTrans" cxnId="{DEE525FF-07C1-4EDC-AEC6-23DF52D06E2B}">
      <dgm:prSet/>
      <dgm:spPr/>
      <dgm:t>
        <a:bodyPr/>
        <a:lstStyle/>
        <a:p>
          <a:endParaRPr lang="en-GB"/>
        </a:p>
      </dgm:t>
    </dgm:pt>
    <dgm:pt modelId="{9BF5F9F8-BE40-4AEA-B977-C28CB4470B9A}" type="parTrans" cxnId="{DEE525FF-07C1-4EDC-AEC6-23DF52D06E2B}">
      <dgm:prSet/>
      <dgm:spPr/>
      <dgm:t>
        <a:bodyPr/>
        <a:lstStyle/>
        <a:p>
          <a:endParaRPr lang="en-GB"/>
        </a:p>
      </dgm:t>
    </dgm:pt>
    <dgm:pt modelId="{32A0AAA9-C064-4DBD-B488-33D0C58D3370}">
      <dgm:prSet>
        <dgm:style>
          <a:lnRef idx="1">
            <a:schemeClr val="accent6"/>
          </a:lnRef>
          <a:fillRef idx="2">
            <a:schemeClr val="accent6"/>
          </a:fillRef>
          <a:effectRef idx="1">
            <a:schemeClr val="accent6"/>
          </a:effectRef>
          <a:fontRef idx="minor">
            <a:schemeClr val="dk1"/>
          </a:fontRef>
        </dgm:style>
      </dgm:prSet>
      <dgm:spPr/>
      <dgm:t>
        <a:bodyPr/>
        <a:lstStyle/>
        <a:p>
          <a:pPr rtl="0"/>
          <a:r>
            <a:rPr lang="en-GB" b="1" dirty="0" smtClean="0"/>
            <a:t>Synchronisation and Stability</a:t>
          </a:r>
          <a:endParaRPr lang="en-GB" dirty="0"/>
        </a:p>
      </dgm:t>
    </dgm:pt>
    <dgm:pt modelId="{EA234136-96B7-469E-99F4-A25C6F78BB7F}" type="sibTrans" cxnId="{35F69E16-0F83-48A7-A682-06314A42870E}">
      <dgm:prSet/>
      <dgm:spPr/>
      <dgm:t>
        <a:bodyPr/>
        <a:lstStyle/>
        <a:p>
          <a:endParaRPr lang="en-GB"/>
        </a:p>
      </dgm:t>
    </dgm:pt>
    <dgm:pt modelId="{B10FCC4E-2E04-4C0A-8EDB-087C193D81B8}" type="parTrans" cxnId="{35F69E16-0F83-48A7-A682-06314A42870E}">
      <dgm:prSet/>
      <dgm:spPr/>
      <dgm:t>
        <a:bodyPr/>
        <a:lstStyle/>
        <a:p>
          <a:endParaRPr lang="en-GB"/>
        </a:p>
      </dgm:t>
    </dgm:pt>
    <dgm:pt modelId="{13B104B6-77A8-4732-9103-D5C7DC7CEE4A}" type="pres">
      <dgm:prSet presAssocID="{FBCAE878-30D6-4F1C-98E9-864E3DA8B4DF}" presName="Name0" presStyleCnt="0">
        <dgm:presLayoutVars>
          <dgm:dir/>
          <dgm:animLvl val="lvl"/>
          <dgm:resizeHandles val="exact"/>
        </dgm:presLayoutVars>
      </dgm:prSet>
      <dgm:spPr/>
      <dgm:t>
        <a:bodyPr/>
        <a:lstStyle/>
        <a:p>
          <a:endParaRPr lang="en-GB"/>
        </a:p>
      </dgm:t>
    </dgm:pt>
    <dgm:pt modelId="{3364D738-54FA-4CB8-8278-6EE933391F99}" type="pres">
      <dgm:prSet presAssocID="{11A1F168-F574-4CB3-8FD5-7B545017F067}" presName="linNode" presStyleCnt="0"/>
      <dgm:spPr/>
    </dgm:pt>
    <dgm:pt modelId="{D2D51D18-1B07-4CE0-A21F-0FB0B3D5186F}" type="pres">
      <dgm:prSet presAssocID="{11A1F168-F574-4CB3-8FD5-7B545017F067}" presName="parentText" presStyleLbl="node1" presStyleIdx="0" presStyleCnt="3" custScaleX="63738" custScaleY="146597" custLinFactNeighborX="-15934">
        <dgm:presLayoutVars>
          <dgm:chMax val="1"/>
          <dgm:bulletEnabled val="1"/>
        </dgm:presLayoutVars>
      </dgm:prSet>
      <dgm:spPr/>
      <dgm:t>
        <a:bodyPr/>
        <a:lstStyle/>
        <a:p>
          <a:endParaRPr lang="en-GB"/>
        </a:p>
      </dgm:t>
    </dgm:pt>
    <dgm:pt modelId="{874DDBBB-E30A-48D4-9481-91CD39C5B965}" type="pres">
      <dgm:prSet presAssocID="{749D43ED-BE2F-46F0-9F1E-17F43CA835C5}" presName="sp" presStyleCnt="0"/>
      <dgm:spPr/>
    </dgm:pt>
    <dgm:pt modelId="{EDE17E35-3C62-4AA9-9F64-21457E9CA8EF}" type="pres">
      <dgm:prSet presAssocID="{260CA270-CA87-4C61-BF3A-13D01A9605B3}" presName="linNode" presStyleCnt="0"/>
      <dgm:spPr/>
    </dgm:pt>
    <dgm:pt modelId="{CC11A784-FADF-47A5-9278-45C1607DA6B0}" type="pres">
      <dgm:prSet presAssocID="{260CA270-CA87-4C61-BF3A-13D01A9605B3}" presName="parentText" presStyleLbl="node1" presStyleIdx="1" presStyleCnt="3" custScaleX="63738" custLinFactNeighborX="-2847" custLinFactNeighborY="2666">
        <dgm:presLayoutVars>
          <dgm:chMax val="1"/>
          <dgm:bulletEnabled val="1"/>
        </dgm:presLayoutVars>
      </dgm:prSet>
      <dgm:spPr/>
      <dgm:t>
        <a:bodyPr/>
        <a:lstStyle/>
        <a:p>
          <a:endParaRPr lang="en-GB"/>
        </a:p>
      </dgm:t>
    </dgm:pt>
    <dgm:pt modelId="{609ACCC4-41FC-4A82-BF90-F160A2D819ED}" type="pres">
      <dgm:prSet presAssocID="{456D514F-2484-4F11-8679-09B458AA1BC8}" presName="sp" presStyleCnt="0"/>
      <dgm:spPr/>
    </dgm:pt>
    <dgm:pt modelId="{A5DB5E59-5AB2-4D69-BA1C-8CD879518DF3}" type="pres">
      <dgm:prSet presAssocID="{32A0AAA9-C064-4DBD-B488-33D0C58D3370}" presName="linNode" presStyleCnt="0"/>
      <dgm:spPr/>
    </dgm:pt>
    <dgm:pt modelId="{EB04F4DD-0864-4E2F-A065-A16C187B0F10}" type="pres">
      <dgm:prSet presAssocID="{32A0AAA9-C064-4DBD-B488-33D0C58D3370}" presName="parentText" presStyleLbl="node1" presStyleIdx="2" presStyleCnt="3" custScaleX="63738" custScaleY="56548" custLinFactNeighborX="-1602" custLinFactNeighborY="828">
        <dgm:presLayoutVars>
          <dgm:chMax val="1"/>
          <dgm:bulletEnabled val="1"/>
        </dgm:presLayoutVars>
      </dgm:prSet>
      <dgm:spPr/>
      <dgm:t>
        <a:bodyPr/>
        <a:lstStyle/>
        <a:p>
          <a:endParaRPr lang="en-GB"/>
        </a:p>
      </dgm:t>
    </dgm:pt>
    <dgm:pt modelId="{EA0808EF-74A5-405B-8203-88AE6BEC648C}" type="pres">
      <dgm:prSet presAssocID="{32A0AAA9-C064-4DBD-B488-33D0C58D3370}" presName="descendantText" presStyleLbl="alignAccFollowNode1" presStyleIdx="0" presStyleCnt="1" custScaleX="117194" custScaleY="31393" custLinFactNeighborX="2565">
        <dgm:presLayoutVars>
          <dgm:bulletEnabled val="1"/>
        </dgm:presLayoutVars>
      </dgm:prSet>
      <dgm:spPr/>
      <dgm:t>
        <a:bodyPr/>
        <a:lstStyle/>
        <a:p>
          <a:endParaRPr lang="en-GB"/>
        </a:p>
      </dgm:t>
    </dgm:pt>
  </dgm:ptLst>
  <dgm:cxnLst>
    <dgm:cxn modelId="{35F69E16-0F83-48A7-A682-06314A42870E}" srcId="{FBCAE878-30D6-4F1C-98E9-864E3DA8B4DF}" destId="{32A0AAA9-C064-4DBD-B488-33D0C58D3370}" srcOrd="2" destOrd="0" parTransId="{B10FCC4E-2E04-4C0A-8EDB-087C193D81B8}" sibTransId="{EA234136-96B7-469E-99F4-A25C6F78BB7F}"/>
    <dgm:cxn modelId="{DEE525FF-07C1-4EDC-AEC6-23DF52D06E2B}" srcId="{FBCAE878-30D6-4F1C-98E9-864E3DA8B4DF}" destId="{11A1F168-F574-4CB3-8FD5-7B545017F067}" srcOrd="0" destOrd="0" parTransId="{9BF5F9F8-BE40-4AEA-B977-C28CB4470B9A}" sibTransId="{749D43ED-BE2F-46F0-9F1E-17F43CA835C5}"/>
    <dgm:cxn modelId="{B07D5B6F-C463-4FBB-A8E1-0B4C020FC594}" type="presOf" srcId="{FBCAE878-30D6-4F1C-98E9-864E3DA8B4DF}" destId="{13B104B6-77A8-4732-9103-D5C7DC7CEE4A}" srcOrd="0" destOrd="0" presId="urn:microsoft.com/office/officeart/2005/8/layout/vList5"/>
    <dgm:cxn modelId="{151CB2AB-AF5E-4AAB-A84B-3F3366CC4918}" type="presOf" srcId="{32A0AAA9-C064-4DBD-B488-33D0C58D3370}" destId="{EB04F4DD-0864-4E2F-A065-A16C187B0F10}" srcOrd="0" destOrd="0" presId="urn:microsoft.com/office/officeart/2005/8/layout/vList5"/>
    <dgm:cxn modelId="{7774C693-EDB0-4F67-9FD4-7EA3C558CFF6}" type="presOf" srcId="{260CA270-CA87-4C61-BF3A-13D01A9605B3}" destId="{CC11A784-FADF-47A5-9278-45C1607DA6B0}" srcOrd="0" destOrd="0" presId="urn:microsoft.com/office/officeart/2005/8/layout/vList5"/>
    <dgm:cxn modelId="{89491ADB-E5AE-4793-B420-4FE0BBB60EE1}" type="presOf" srcId="{EDCFB4DE-0E10-4C79-BB65-2723F48D7B4B}" destId="{EA0808EF-74A5-405B-8203-88AE6BEC648C}" srcOrd="0" destOrd="0" presId="urn:microsoft.com/office/officeart/2005/8/layout/vList5"/>
    <dgm:cxn modelId="{5DBB8F6A-3CFE-4B74-8000-C9A633C9E011}" srcId="{32A0AAA9-C064-4DBD-B488-33D0C58D3370}" destId="{EDCFB4DE-0E10-4C79-BB65-2723F48D7B4B}" srcOrd="0" destOrd="0" parTransId="{740FD35B-71EC-485E-80DC-05A3A6286A95}" sibTransId="{B31A86E8-DACA-4E77-90D6-984666BB6D60}"/>
    <dgm:cxn modelId="{39143F27-3EB1-4622-8E5F-D9092E47B9F6}" srcId="{FBCAE878-30D6-4F1C-98E9-864E3DA8B4DF}" destId="{260CA270-CA87-4C61-BF3A-13D01A9605B3}" srcOrd="1" destOrd="0" parTransId="{1CE63FF3-C3C1-4125-A38C-5C552023E4C5}" sibTransId="{456D514F-2484-4F11-8679-09B458AA1BC8}"/>
    <dgm:cxn modelId="{578B8293-BEBC-456F-8F47-7E5726B44589}" type="presOf" srcId="{11A1F168-F574-4CB3-8FD5-7B545017F067}" destId="{D2D51D18-1B07-4CE0-A21F-0FB0B3D5186F}" srcOrd="0" destOrd="0" presId="urn:microsoft.com/office/officeart/2005/8/layout/vList5"/>
    <dgm:cxn modelId="{94CB1B94-A830-460A-9817-AAB7C1885054}" type="presParOf" srcId="{13B104B6-77A8-4732-9103-D5C7DC7CEE4A}" destId="{3364D738-54FA-4CB8-8278-6EE933391F99}" srcOrd="0" destOrd="0" presId="urn:microsoft.com/office/officeart/2005/8/layout/vList5"/>
    <dgm:cxn modelId="{849A3D6E-63AD-4B00-8FE2-0F744A6F7CAF}" type="presParOf" srcId="{3364D738-54FA-4CB8-8278-6EE933391F99}" destId="{D2D51D18-1B07-4CE0-A21F-0FB0B3D5186F}" srcOrd="0" destOrd="0" presId="urn:microsoft.com/office/officeart/2005/8/layout/vList5"/>
    <dgm:cxn modelId="{E09D23DD-DA11-4F8D-A65B-BFA8482FFDD0}" type="presParOf" srcId="{13B104B6-77A8-4732-9103-D5C7DC7CEE4A}" destId="{874DDBBB-E30A-48D4-9481-91CD39C5B965}" srcOrd="1" destOrd="0" presId="urn:microsoft.com/office/officeart/2005/8/layout/vList5"/>
    <dgm:cxn modelId="{D7167011-0E70-4482-8E09-C2BFF6D55368}" type="presParOf" srcId="{13B104B6-77A8-4732-9103-D5C7DC7CEE4A}" destId="{EDE17E35-3C62-4AA9-9F64-21457E9CA8EF}" srcOrd="2" destOrd="0" presId="urn:microsoft.com/office/officeart/2005/8/layout/vList5"/>
    <dgm:cxn modelId="{13D98E60-B606-4442-AD85-8ADD0ABC0AE5}" type="presParOf" srcId="{EDE17E35-3C62-4AA9-9F64-21457E9CA8EF}" destId="{CC11A784-FADF-47A5-9278-45C1607DA6B0}" srcOrd="0" destOrd="0" presId="urn:microsoft.com/office/officeart/2005/8/layout/vList5"/>
    <dgm:cxn modelId="{BFD9046C-77FD-437F-9709-87B76F5FA2CD}" type="presParOf" srcId="{13B104B6-77A8-4732-9103-D5C7DC7CEE4A}" destId="{609ACCC4-41FC-4A82-BF90-F160A2D819ED}" srcOrd="3" destOrd="0" presId="urn:microsoft.com/office/officeart/2005/8/layout/vList5"/>
    <dgm:cxn modelId="{0DBC7813-96B4-4AED-9ED0-359681AF7094}" type="presParOf" srcId="{13B104B6-77A8-4732-9103-D5C7DC7CEE4A}" destId="{A5DB5E59-5AB2-4D69-BA1C-8CD879518DF3}" srcOrd="4" destOrd="0" presId="urn:microsoft.com/office/officeart/2005/8/layout/vList5"/>
    <dgm:cxn modelId="{7C7B2CA6-2FF7-4380-B9E4-A4C29C95E617}" type="presParOf" srcId="{A5DB5E59-5AB2-4D69-BA1C-8CD879518DF3}" destId="{EB04F4DD-0864-4E2F-A065-A16C187B0F10}" srcOrd="0" destOrd="0" presId="urn:microsoft.com/office/officeart/2005/8/layout/vList5"/>
    <dgm:cxn modelId="{FAA7036E-EF70-415B-A782-9A27139162CE}" type="presParOf" srcId="{A5DB5E59-5AB2-4D69-BA1C-8CD879518DF3}" destId="{EA0808EF-74A5-405B-8203-88AE6BEC648C}"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39ADCC-3919-4201-88F4-33CB815FB03A}">
      <dsp:nvSpPr>
        <dsp:cNvPr id="0" name=""/>
        <dsp:cNvSpPr/>
      </dsp:nvSpPr>
      <dsp:spPr>
        <a:xfrm>
          <a:off x="0" y="711534"/>
          <a:ext cx="8572500" cy="19012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100000"/>
            </a:lnSpc>
            <a:spcBef>
              <a:spcPct val="0"/>
            </a:spcBef>
            <a:spcAft>
              <a:spcPct val="35000"/>
            </a:spcAft>
          </a:pPr>
          <a:r>
            <a:rPr lang="en-GB" sz="2000" b="0" kern="1200" dirty="0" smtClean="0"/>
            <a:t>To develop a normal conducting test accelerator able to generate longitudinally and transversely bright electron bunches and to use these bunches in the experimental production of </a:t>
          </a:r>
          <a:r>
            <a:rPr lang="en-GB" sz="2000" b="1" kern="1200" dirty="0" smtClean="0">
              <a:solidFill>
                <a:srgbClr val="FFFF00"/>
              </a:solidFill>
            </a:rPr>
            <a:t>stable</a:t>
          </a:r>
          <a:r>
            <a:rPr lang="en-GB" sz="2000" b="0" kern="1200" dirty="0" smtClean="0"/>
            <a:t>, </a:t>
          </a:r>
          <a:r>
            <a:rPr lang="en-GB" sz="2000" b="1" kern="1200" dirty="0" smtClean="0">
              <a:solidFill>
                <a:srgbClr val="FFFF00"/>
              </a:solidFill>
            </a:rPr>
            <a:t>synchronised</a:t>
          </a:r>
          <a:r>
            <a:rPr lang="en-GB" sz="2000" b="0" kern="1200" dirty="0" smtClean="0"/>
            <a:t>, </a:t>
          </a:r>
          <a:r>
            <a:rPr lang="en-GB" sz="2000" b="1" kern="1200" dirty="0" smtClean="0">
              <a:solidFill>
                <a:srgbClr val="FFFF00"/>
              </a:solidFill>
            </a:rPr>
            <a:t>ultra short</a:t>
          </a:r>
          <a:r>
            <a:rPr lang="en-GB" sz="2000" b="0" kern="1200" dirty="0" smtClean="0"/>
            <a:t> photon pulses of coherent light from a single pass FEL with techniques directly applicable to the future generation of light source facilities. </a:t>
          </a:r>
          <a:endParaRPr lang="en-GB" sz="2000" b="0" kern="1200" dirty="0"/>
        </a:p>
      </dsp:txBody>
      <dsp:txXfrm>
        <a:off x="0" y="711534"/>
        <a:ext cx="8572500" cy="1901250"/>
      </dsp:txXfrm>
    </dsp:sp>
    <dsp:sp modelId="{1D31256C-7561-44E7-8F15-8868D69B10B4}">
      <dsp:nvSpPr>
        <dsp:cNvPr id="0" name=""/>
        <dsp:cNvSpPr/>
      </dsp:nvSpPr>
      <dsp:spPr>
        <a:xfrm>
          <a:off x="0" y="2547377"/>
          <a:ext cx="8572500"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77" tIns="22860" rIns="128016" bIns="22860" numCol="1" spcCol="1270" anchor="t" anchorCtr="0">
          <a:noAutofit/>
        </a:bodyPr>
        <a:lstStyle/>
        <a:p>
          <a:pPr marL="228600" lvl="1" indent="-228600" algn="l" defTabSz="933450" rtl="0">
            <a:lnSpc>
              <a:spcPct val="90000"/>
            </a:lnSpc>
            <a:spcBef>
              <a:spcPct val="0"/>
            </a:spcBef>
            <a:spcAft>
              <a:spcPct val="20000"/>
            </a:spcAft>
            <a:buChar char="••"/>
          </a:pPr>
          <a:endParaRPr lang="en-GB" sz="2100" kern="1200" dirty="0"/>
        </a:p>
        <a:p>
          <a:pPr marL="171450" lvl="1" indent="-171450" algn="l" defTabSz="800100" rtl="0">
            <a:lnSpc>
              <a:spcPct val="90000"/>
            </a:lnSpc>
            <a:spcBef>
              <a:spcPct val="0"/>
            </a:spcBef>
            <a:spcAft>
              <a:spcPts val="600"/>
            </a:spcAft>
            <a:buChar char="••"/>
          </a:pPr>
          <a:r>
            <a:rPr lang="en-GB" sz="1800" b="1" kern="1200" dirty="0" smtClean="0"/>
            <a:t>Stable</a:t>
          </a:r>
          <a:r>
            <a:rPr lang="en-GB" sz="1800" kern="1200" dirty="0" smtClean="0"/>
            <a:t> in terms of transverse position, angle, and intensity from shot to shot.</a:t>
          </a:r>
          <a:endParaRPr lang="en-GB" sz="1800" kern="1200" dirty="0"/>
        </a:p>
        <a:p>
          <a:pPr marL="171450" lvl="1" indent="-171450" algn="l" defTabSz="800100" rtl="0">
            <a:lnSpc>
              <a:spcPct val="90000"/>
            </a:lnSpc>
            <a:spcBef>
              <a:spcPct val="0"/>
            </a:spcBef>
            <a:spcAft>
              <a:spcPts val="600"/>
            </a:spcAft>
            <a:buChar char="••"/>
          </a:pPr>
          <a:r>
            <a:rPr lang="en-GB" sz="1800" kern="1200" dirty="0" smtClean="0"/>
            <a:t>A target </a:t>
          </a:r>
          <a:r>
            <a:rPr lang="en-GB" sz="1800" b="1" kern="1200" dirty="0" smtClean="0"/>
            <a:t>synchronisation</a:t>
          </a:r>
          <a:r>
            <a:rPr lang="en-GB" sz="1800" kern="1200" dirty="0" smtClean="0"/>
            <a:t> level for the photon pulse ‘arrival time’ of better than 10 </a:t>
          </a:r>
          <a:r>
            <a:rPr lang="en-GB" sz="1800" kern="1200" dirty="0" err="1" smtClean="0"/>
            <a:t>fs</a:t>
          </a:r>
          <a:r>
            <a:rPr lang="en-GB" sz="1800" kern="1200" dirty="0" smtClean="0"/>
            <a:t> </a:t>
          </a:r>
          <a:r>
            <a:rPr lang="en-GB" sz="1800" kern="1200" dirty="0" err="1" smtClean="0"/>
            <a:t>rms</a:t>
          </a:r>
          <a:r>
            <a:rPr lang="en-GB" sz="1800" kern="1200" dirty="0" smtClean="0"/>
            <a:t> is proposed.</a:t>
          </a:r>
          <a:endParaRPr lang="en-GB" sz="1800" kern="1200" dirty="0"/>
        </a:p>
        <a:p>
          <a:pPr marL="171450" lvl="1" indent="-171450" algn="l" defTabSz="800100" rtl="0">
            <a:lnSpc>
              <a:spcPct val="90000"/>
            </a:lnSpc>
            <a:spcBef>
              <a:spcPct val="0"/>
            </a:spcBef>
            <a:spcAft>
              <a:spcPts val="600"/>
            </a:spcAft>
            <a:buChar char="••"/>
          </a:pPr>
          <a:r>
            <a:rPr lang="en-GB" sz="1800" kern="1200" dirty="0" smtClean="0"/>
            <a:t>In this context “</a:t>
          </a:r>
          <a:r>
            <a:rPr lang="en-GB" sz="1800" b="1" kern="1200" dirty="0" smtClean="0"/>
            <a:t>ultra short</a:t>
          </a:r>
          <a:r>
            <a:rPr lang="en-GB" sz="1800" kern="1200" dirty="0" smtClean="0"/>
            <a:t>” means less than the FEL cooperation length, which is typically ~100 wavelengths long (i.e. this equates to a pulse length of 400 as at 1keV, or 40 as at 10 </a:t>
          </a:r>
          <a:r>
            <a:rPr lang="en-GB" sz="1800" kern="1200" dirty="0" err="1" smtClean="0"/>
            <a:t>keV</a:t>
          </a:r>
          <a:r>
            <a:rPr lang="en-GB" sz="1800" kern="1200" dirty="0" smtClean="0"/>
            <a:t>). A SASE FEL normally generates pulses that are dictated by the electron bunch length, which can be orders of magnitude larger than the cooperation length.</a:t>
          </a:r>
          <a:endParaRPr lang="en-GB" sz="1800" kern="1200" dirty="0"/>
        </a:p>
      </dsp:txBody>
      <dsp:txXfrm>
        <a:off x="0" y="2547377"/>
        <a:ext cx="8572500" cy="26237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D51D18-1B07-4CE0-A21F-0FB0B3D5186F}">
      <dsp:nvSpPr>
        <dsp:cNvPr id="0" name=""/>
        <dsp:cNvSpPr/>
      </dsp:nvSpPr>
      <dsp:spPr>
        <a:xfrm>
          <a:off x="0" y="38"/>
          <a:ext cx="1830442" cy="2319713"/>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b="1" kern="1200" dirty="0" smtClean="0"/>
            <a:t>Short Pulse Schemes: </a:t>
          </a:r>
          <a:endParaRPr lang="en-GB" sz="1800" b="1" kern="1200" dirty="0"/>
        </a:p>
      </dsp:txBody>
      <dsp:txXfrm>
        <a:off x="0" y="38"/>
        <a:ext cx="1830442" cy="2319713"/>
      </dsp:txXfrm>
    </dsp:sp>
    <dsp:sp modelId="{CC11A784-FADF-47A5-9278-45C1607DA6B0}">
      <dsp:nvSpPr>
        <dsp:cNvPr id="0" name=""/>
        <dsp:cNvSpPr/>
      </dsp:nvSpPr>
      <dsp:spPr>
        <a:xfrm>
          <a:off x="12" y="2441056"/>
          <a:ext cx="1834022" cy="158237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b="1" kern="1200" dirty="0" smtClean="0"/>
            <a:t>Seeding  + Harmonic Generation  (e.g. EEHG)</a:t>
          </a:r>
          <a:endParaRPr lang="en-GB" sz="1800" kern="1200" dirty="0"/>
        </a:p>
      </dsp:txBody>
      <dsp:txXfrm>
        <a:off x="12" y="2441056"/>
        <a:ext cx="1834022" cy="1582374"/>
      </dsp:txXfrm>
    </dsp:sp>
    <dsp:sp modelId="{EA0808EF-74A5-405B-8203-88AE6BEC648C}">
      <dsp:nvSpPr>
        <dsp:cNvPr id="0" name=""/>
        <dsp:cNvSpPr/>
      </dsp:nvSpPr>
      <dsp:spPr>
        <a:xfrm rot="5400000">
          <a:off x="4788559" y="1510264"/>
          <a:ext cx="397403" cy="5994998"/>
        </a:xfrm>
        <a:prstGeom prst="round2SameRect">
          <a:avLst/>
        </a:prstGeom>
        <a:no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b="0" i="1" kern="1200" dirty="0" smtClean="0"/>
            <a:t>SEED</a:t>
          </a:r>
          <a:r>
            <a:rPr lang="en-GB" sz="1400" b="0" kern="1200" dirty="0" smtClean="0"/>
            <a:t>: THz?</a:t>
          </a:r>
          <a:endParaRPr lang="en-GB" sz="1400" b="0" kern="1200" dirty="0"/>
        </a:p>
      </dsp:txBody>
      <dsp:txXfrm rot="5400000">
        <a:off x="4788559" y="1510264"/>
        <a:ext cx="397403" cy="5994998"/>
      </dsp:txXfrm>
    </dsp:sp>
    <dsp:sp modelId="{EB04F4DD-0864-4E2F-A065-A16C187B0F10}">
      <dsp:nvSpPr>
        <dsp:cNvPr id="0" name=""/>
        <dsp:cNvSpPr/>
      </dsp:nvSpPr>
      <dsp:spPr>
        <a:xfrm>
          <a:off x="0" y="4060401"/>
          <a:ext cx="1834022" cy="894801"/>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b="1" kern="1200" dirty="0" smtClean="0"/>
            <a:t>Synchronisation and Stability</a:t>
          </a:r>
          <a:endParaRPr lang="en-GB" sz="1800" kern="1200" dirty="0"/>
        </a:p>
      </dsp:txBody>
      <dsp:txXfrm>
        <a:off x="0" y="4060401"/>
        <a:ext cx="1834022" cy="8948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1A33EA-5B68-414C-B764-ADB21FA58A69}" type="datetimeFigureOut">
              <a:rPr lang="en-US" smtClean="0"/>
              <a:pPr/>
              <a:t>3/8/2012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8537D-B9C9-4951-A0CA-759D1F7485B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55D5078-B539-4FCA-973F-6C42DC54017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C8537D-B9C9-4951-A0CA-759D1F7485B3}"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GB" smtClean="0">
              <a:latin typeface="Lucida Grande"/>
              <a:ea typeface="ヒラギノ角ゴ Pro W3"/>
            </a:endParaRPr>
          </a:p>
        </p:txBody>
      </p:sp>
      <p:sp>
        <p:nvSpPr>
          <p:cNvPr id="4" name="Slide Number Placeholder 3"/>
          <p:cNvSpPr>
            <a:spLocks noGrp="1"/>
          </p:cNvSpPr>
          <p:nvPr>
            <p:ph type="sldNum" sz="quarter" idx="5"/>
          </p:nvPr>
        </p:nvSpPr>
        <p:spPr/>
        <p:txBody>
          <a:bodyPr/>
          <a:lstStyle/>
          <a:p>
            <a:pPr>
              <a:defRPr/>
            </a:pPr>
            <a:fld id="{9E0398E2-4D4D-4859-85E1-B611DD4A2BB3}" type="slidenum">
              <a:rPr lang="en-GB" smtClean="0"/>
              <a:pPr>
                <a:defRPr/>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C8537D-B9C9-4951-A0CA-759D1F7485B3}"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C4E47E-8A41-41A7-8256-436C4FCC43F0}" type="slidenum">
              <a:rPr lang="en-GB" smtClean="0">
                <a:solidFill>
                  <a:prstClr val="black"/>
                </a:solidFill>
              </a:rPr>
              <a:pPr/>
              <a:t>15</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F41387D-AD0E-4ACF-9C12-7A7F1B6D71EA}"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4F19CE-D0EE-4869-ADC0-F71B23627939}" type="slidenum">
              <a:rPr lang="en-GB" smtClean="0">
                <a:solidFill>
                  <a:prstClr val="black"/>
                </a:solidFill>
              </a:rPr>
              <a:pPr/>
              <a:t>17</a:t>
            </a:fld>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C8537D-B9C9-4951-A0CA-759D1F7485B3}"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F41387D-AD0E-4ACF-9C12-7A7F1B6D71EA}"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D1DB1E1-F229-4B26-BA6D-CCB017B1DC07}"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F41387D-AD0E-4ACF-9C12-7A7F1B6D71EA}"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C8537D-B9C9-4951-A0CA-759D1F7485B3}"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F41387D-AD0E-4ACF-9C12-7A7F1B6D71EA}"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F41387D-AD0E-4ACF-9C12-7A7F1B6D71EA}"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F41387D-AD0E-4ACF-9C12-7A7F1B6D71EA}"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GB" smtClean="0">
              <a:latin typeface="Lucida Grande"/>
              <a:ea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C8537D-B9C9-4951-A0CA-759D1F7485B3}"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B2F203-7400-42CE-B57A-75B14C8AC16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C8537D-B9C9-4951-A0CA-759D1F7485B3}"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7A1AA8-FB84-4C52-8655-BF10385CA48C}" type="datetimeFigureOut">
              <a:rPr lang="en-US" smtClean="0"/>
              <a:pPr/>
              <a:t>3/8/2012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7A1AA8-FB84-4C52-8655-BF10385CA48C}" type="datetimeFigureOut">
              <a:rPr lang="en-US" smtClean="0"/>
              <a:pPr/>
              <a:t>3/8/2012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7A1AA8-FB84-4C52-8655-BF10385CA48C}" type="datetimeFigureOut">
              <a:rPr lang="en-US" smtClean="0"/>
              <a:pPr/>
              <a:t>3/8/2012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0EFF8B-CDBB-4D80-87B8-256B19A1062A}" type="datetimeFigureOut">
              <a:rPr lang="en-GB" smtClean="0"/>
              <a:pPr/>
              <a:t>08/03/2012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210FE-A149-47F1-9EDA-01FA960F9CD6}"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0EFF8B-CDBB-4D80-87B8-256B19A1062A}" type="datetimeFigureOut">
              <a:rPr lang="en-GB" smtClean="0"/>
              <a:pPr/>
              <a:t>08/03/2012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210FE-A149-47F1-9EDA-01FA960F9CD6}"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0EFF8B-CDBB-4D80-87B8-256B19A1062A}" type="datetimeFigureOut">
              <a:rPr lang="en-GB" smtClean="0"/>
              <a:pPr/>
              <a:t>08/03/2012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210FE-A149-47F1-9EDA-01FA960F9CD6}"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0EFF8B-CDBB-4D80-87B8-256B19A1062A}" type="datetimeFigureOut">
              <a:rPr lang="en-GB" smtClean="0"/>
              <a:pPr/>
              <a:t>08/03/2012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210FE-A149-47F1-9EDA-01FA960F9CD6}"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0EFF8B-CDBB-4D80-87B8-256B19A1062A}" type="datetimeFigureOut">
              <a:rPr lang="en-GB" smtClean="0"/>
              <a:pPr/>
              <a:t>08/03/2012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6210FE-A149-47F1-9EDA-01FA960F9CD6}"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0EFF8B-CDBB-4D80-87B8-256B19A1062A}" type="datetimeFigureOut">
              <a:rPr lang="en-GB" smtClean="0"/>
              <a:pPr/>
              <a:t>08/03/2012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6210FE-A149-47F1-9EDA-01FA960F9CD6}"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EFF8B-CDBB-4D80-87B8-256B19A1062A}" type="datetimeFigureOut">
              <a:rPr lang="en-GB" smtClean="0"/>
              <a:pPr/>
              <a:t>08/03/2012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6210FE-A149-47F1-9EDA-01FA960F9CD6}"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EFF8B-CDBB-4D80-87B8-256B19A1062A}" type="datetimeFigureOut">
              <a:rPr lang="en-GB" smtClean="0"/>
              <a:pPr/>
              <a:t>08/03/2012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210FE-A149-47F1-9EDA-01FA960F9CD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7A1AA8-FB84-4C52-8655-BF10385CA48C}" type="datetimeFigureOut">
              <a:rPr lang="en-US" smtClean="0"/>
              <a:pPr/>
              <a:t>3/8/2012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EFF8B-CDBB-4D80-87B8-256B19A1062A}" type="datetimeFigureOut">
              <a:rPr lang="en-GB" smtClean="0"/>
              <a:pPr/>
              <a:t>08/03/2012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210FE-A149-47F1-9EDA-01FA960F9CD6}"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0EFF8B-CDBB-4D80-87B8-256B19A1062A}" type="datetimeFigureOut">
              <a:rPr lang="en-GB" smtClean="0"/>
              <a:pPr/>
              <a:t>08/03/2012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210FE-A149-47F1-9EDA-01FA960F9CD6}"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0EFF8B-CDBB-4D80-87B8-256B19A1062A}" type="datetimeFigureOut">
              <a:rPr lang="en-GB" smtClean="0"/>
              <a:pPr/>
              <a:t>08/03/2012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210FE-A149-47F1-9EDA-01FA960F9CD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A1AA8-FB84-4C52-8655-BF10385CA48C}" type="datetimeFigureOut">
              <a:rPr lang="en-US" smtClean="0"/>
              <a:pPr/>
              <a:t>3/8/2012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7A1AA8-FB84-4C52-8655-BF10385CA48C}" type="datetimeFigureOut">
              <a:rPr lang="en-US" smtClean="0"/>
              <a:pPr/>
              <a:t>3/8/2012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7A1AA8-FB84-4C52-8655-BF10385CA48C}" type="datetimeFigureOut">
              <a:rPr lang="en-US" smtClean="0"/>
              <a:pPr/>
              <a:t>3/8/2012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7A1AA8-FB84-4C52-8655-BF10385CA48C}" type="datetimeFigureOut">
              <a:rPr lang="en-US" smtClean="0"/>
              <a:pPr/>
              <a:t>3/8/2012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A1AA8-FB84-4C52-8655-BF10385CA48C}" type="datetimeFigureOut">
              <a:rPr lang="en-US" smtClean="0"/>
              <a:pPr/>
              <a:t>3/8/2012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A1AA8-FB84-4C52-8655-BF10385CA48C}" type="datetimeFigureOut">
              <a:rPr lang="en-US" smtClean="0"/>
              <a:pPr/>
              <a:t>3/8/2012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A1AA8-FB84-4C52-8655-BF10385CA48C}" type="datetimeFigureOut">
              <a:rPr lang="en-US" smtClean="0"/>
              <a:pPr/>
              <a:t>3/8/2012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8E51F0-892D-485E-8567-13F21079EC8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A1AA8-FB84-4C52-8655-BF10385CA48C}" type="datetimeFigureOut">
              <a:rPr lang="en-US" smtClean="0"/>
              <a:pPr/>
              <a:t>3/8/2012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E51F0-892D-485E-8567-13F21079EC8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EFF8B-CDBB-4D80-87B8-256B19A1062A}" type="datetimeFigureOut">
              <a:rPr lang="en-GB" smtClean="0"/>
              <a:pPr/>
              <a:t>08/03/2012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210FE-A149-47F1-9EDA-01FA960F9CD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djd63\Desktop\Logos\ASTeC_logo_blue.png"/>
          <p:cNvPicPr>
            <a:picLocks noChangeAspect="1" noChangeArrowheads="1"/>
          </p:cNvPicPr>
          <p:nvPr/>
        </p:nvPicPr>
        <p:blipFill>
          <a:blip r:embed="rId3" cstate="print"/>
          <a:srcRect l="8740"/>
          <a:stretch>
            <a:fillRect/>
          </a:stretch>
        </p:blipFill>
        <p:spPr bwMode="auto">
          <a:xfrm>
            <a:off x="173426" y="5912072"/>
            <a:ext cx="1316936" cy="807720"/>
          </a:xfrm>
          <a:prstGeom prst="rect">
            <a:avLst/>
          </a:prstGeom>
          <a:noFill/>
        </p:spPr>
      </p:pic>
      <p:sp>
        <p:nvSpPr>
          <p:cNvPr id="13" name="Rectangle 12"/>
          <p:cNvSpPr/>
          <p:nvPr/>
        </p:nvSpPr>
        <p:spPr bwMode="auto">
          <a:xfrm>
            <a:off x="0" y="5196114"/>
            <a:ext cx="2286000" cy="1661886"/>
          </a:xfrm>
          <a:prstGeom prst="rect">
            <a:avLst/>
          </a:prstGeom>
          <a:noFill/>
          <a:ln w="9525" cap="flat" cmpd="sng" algn="ctr">
            <a:no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sp>
        <p:nvSpPr>
          <p:cNvPr id="14" name="Rectangle 13"/>
          <p:cNvSpPr/>
          <p:nvPr/>
        </p:nvSpPr>
        <p:spPr bwMode="auto">
          <a:xfrm>
            <a:off x="2286001" y="5196114"/>
            <a:ext cx="2286000" cy="1661886"/>
          </a:xfrm>
          <a:prstGeom prst="rect">
            <a:avLst/>
          </a:prstGeom>
          <a:noFill/>
          <a:ln w="9525" cap="flat" cmpd="sng" algn="ctr">
            <a:no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sp>
        <p:nvSpPr>
          <p:cNvPr id="12290" name="Title 1"/>
          <p:cNvSpPr>
            <a:spLocks noGrp="1"/>
          </p:cNvSpPr>
          <p:nvPr>
            <p:ph type="ctrTitle"/>
          </p:nvPr>
        </p:nvSpPr>
        <p:spPr>
          <a:xfrm>
            <a:off x="685800" y="1289441"/>
            <a:ext cx="7772400" cy="1470025"/>
          </a:xfrm>
        </p:spPr>
        <p:txBody>
          <a:bodyPr>
            <a:normAutofit/>
          </a:bodyPr>
          <a:lstStyle/>
          <a:p>
            <a:r>
              <a:rPr lang="en-GB" sz="3600" dirty="0" smtClean="0">
                <a:latin typeface="Calibri" pitchFamily="34" charset="0"/>
              </a:rPr>
              <a:t>FEL Considerations for CLARA: </a:t>
            </a:r>
            <a:br>
              <a:rPr lang="en-GB" sz="3600" dirty="0" smtClean="0">
                <a:latin typeface="Calibri" pitchFamily="34" charset="0"/>
              </a:rPr>
            </a:br>
            <a:r>
              <a:rPr lang="en-GB" sz="3600" dirty="0" smtClean="0">
                <a:latin typeface="Calibri" pitchFamily="34" charset="0"/>
              </a:rPr>
              <a:t>a UK Test Facility for Future Light Sources</a:t>
            </a:r>
            <a:endParaRPr lang="en-GB" sz="3600" b="0" dirty="0" smtClean="0">
              <a:latin typeface="Calibri" pitchFamily="34" charset="0"/>
            </a:endParaRPr>
          </a:p>
        </p:txBody>
      </p:sp>
      <p:sp>
        <p:nvSpPr>
          <p:cNvPr id="12291" name="Subtitle 2"/>
          <p:cNvSpPr>
            <a:spLocks noGrp="1"/>
          </p:cNvSpPr>
          <p:nvPr>
            <p:ph type="subTitle" idx="1"/>
          </p:nvPr>
        </p:nvSpPr>
        <p:spPr>
          <a:xfrm>
            <a:off x="1007917" y="2944935"/>
            <a:ext cx="7232073" cy="1678433"/>
          </a:xfrm>
        </p:spPr>
        <p:txBody>
          <a:bodyPr>
            <a:normAutofit/>
          </a:bodyPr>
          <a:lstStyle/>
          <a:p>
            <a:pPr>
              <a:spcBef>
                <a:spcPts val="0"/>
              </a:spcBef>
              <a:spcAft>
                <a:spcPts val="600"/>
              </a:spcAft>
            </a:pPr>
            <a:r>
              <a:rPr lang="en-GB" sz="2100" dirty="0" smtClean="0">
                <a:latin typeface="Calibri" pitchFamily="34" charset="0"/>
              </a:rPr>
              <a:t>David Dunning</a:t>
            </a:r>
          </a:p>
          <a:p>
            <a:pPr>
              <a:spcBef>
                <a:spcPts val="0"/>
              </a:spcBef>
              <a:spcAft>
                <a:spcPts val="600"/>
              </a:spcAft>
            </a:pPr>
            <a:r>
              <a:rPr lang="en-GB" sz="2100" dirty="0" smtClean="0">
                <a:latin typeface="Calibri" pitchFamily="34" charset="0"/>
              </a:rPr>
              <a:t>On behalf of the CLARA team </a:t>
            </a:r>
          </a:p>
          <a:p>
            <a:endParaRPr lang="en-GB" sz="1800" dirty="0" smtClean="0">
              <a:latin typeface="Calibri" pitchFamily="34" charset="0"/>
            </a:endParaRPr>
          </a:p>
          <a:p>
            <a:r>
              <a:rPr lang="en-GB" sz="1800" dirty="0" smtClean="0">
                <a:latin typeface="Calibri" pitchFamily="34" charset="0"/>
              </a:rPr>
              <a:t>8</a:t>
            </a:r>
            <a:r>
              <a:rPr lang="en-GB" sz="1800" baseline="30000" dirty="0" smtClean="0">
                <a:latin typeface="Calibri" pitchFamily="34" charset="0"/>
              </a:rPr>
              <a:t>th</a:t>
            </a:r>
            <a:r>
              <a:rPr lang="en-GB" sz="1800" dirty="0" smtClean="0">
                <a:latin typeface="Calibri" pitchFamily="34" charset="0"/>
              </a:rPr>
              <a:t> March 2012</a:t>
            </a:r>
          </a:p>
        </p:txBody>
      </p:sp>
      <p:pic>
        <p:nvPicPr>
          <p:cNvPr id="29698" name="Picture 2" descr="http://www.cockcroft.ac.uk/style/images/CI_logo_large.jpg"/>
          <p:cNvPicPr>
            <a:picLocks noChangeAspect="1" noChangeArrowheads="1"/>
          </p:cNvPicPr>
          <p:nvPr/>
        </p:nvPicPr>
        <p:blipFill>
          <a:blip r:embed="rId4" cstate="print"/>
          <a:srcRect/>
          <a:stretch>
            <a:fillRect/>
          </a:stretch>
        </p:blipFill>
        <p:spPr bwMode="auto">
          <a:xfrm>
            <a:off x="3725727" y="5892584"/>
            <a:ext cx="1278762" cy="723292"/>
          </a:xfrm>
          <a:prstGeom prst="rect">
            <a:avLst/>
          </a:prstGeom>
          <a:noFill/>
        </p:spPr>
      </p:pic>
      <p:pic>
        <p:nvPicPr>
          <p:cNvPr id="17" name="Picture 19" descr="STFC_top"/>
          <p:cNvPicPr>
            <a:picLocks noChangeAspect="1" noChangeArrowheads="1"/>
          </p:cNvPicPr>
          <p:nvPr/>
        </p:nvPicPr>
        <p:blipFill>
          <a:blip r:embed="rId5" cstate="print"/>
          <a:srcRect/>
          <a:stretch>
            <a:fillRect/>
          </a:stretch>
        </p:blipFill>
        <p:spPr bwMode="auto">
          <a:xfrm>
            <a:off x="0" y="0"/>
            <a:ext cx="9144000" cy="1439863"/>
          </a:xfrm>
          <a:prstGeom prst="rect">
            <a:avLst/>
          </a:prstGeom>
          <a:noFill/>
          <a:ln w="9525">
            <a:noFill/>
            <a:miter lim="800000"/>
            <a:headEnd/>
            <a:tailEnd/>
          </a:ln>
        </p:spPr>
      </p:pic>
      <p:grpSp>
        <p:nvGrpSpPr>
          <p:cNvPr id="24" name="Group 23"/>
          <p:cNvGrpSpPr>
            <a:grpSpLocks noChangeAspect="1"/>
          </p:cNvGrpSpPr>
          <p:nvPr/>
        </p:nvGrpSpPr>
        <p:grpSpPr>
          <a:xfrm>
            <a:off x="5093229" y="5360276"/>
            <a:ext cx="4113834" cy="1497724"/>
            <a:chOff x="4579258" y="5196114"/>
            <a:chExt cx="4564742" cy="1661886"/>
          </a:xfrm>
        </p:grpSpPr>
        <p:sp>
          <p:nvSpPr>
            <p:cNvPr id="15" name="Rectangle 14"/>
            <p:cNvSpPr/>
            <p:nvPr/>
          </p:nvSpPr>
          <p:spPr bwMode="auto">
            <a:xfrm>
              <a:off x="4579258" y="5196114"/>
              <a:ext cx="2286000" cy="1661886"/>
            </a:xfrm>
            <a:prstGeom prst="rect">
              <a:avLst/>
            </a:prstGeom>
            <a:noFill/>
            <a:ln w="9525" cap="flat" cmpd="sng" algn="ctr">
              <a:no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sp>
          <p:nvSpPr>
            <p:cNvPr id="16" name="Rectangle 15"/>
            <p:cNvSpPr/>
            <p:nvPr/>
          </p:nvSpPr>
          <p:spPr bwMode="auto">
            <a:xfrm>
              <a:off x="6858000" y="5196114"/>
              <a:ext cx="2286000" cy="1661886"/>
            </a:xfrm>
            <a:prstGeom prst="rect">
              <a:avLst/>
            </a:prstGeom>
            <a:noFill/>
            <a:ln w="9525" cap="flat" cmpd="sng" algn="ctr">
              <a:no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pic>
          <p:nvPicPr>
            <p:cNvPr id="19" name="Picture 4"/>
            <p:cNvPicPr>
              <a:picLocks noChangeAspect="1" noChangeArrowheads="1"/>
            </p:cNvPicPr>
            <p:nvPr/>
          </p:nvPicPr>
          <p:blipFill>
            <a:blip r:embed="rId6" cstate="print"/>
            <a:srcRect l="30000" t="43000" r="15750" b="27654"/>
            <a:stretch>
              <a:fillRect/>
            </a:stretch>
          </p:blipFill>
          <p:spPr bwMode="auto">
            <a:xfrm>
              <a:off x="4643996" y="5208484"/>
              <a:ext cx="4221480" cy="1427222"/>
            </a:xfrm>
            <a:prstGeom prst="rect">
              <a:avLst/>
            </a:prstGeom>
            <a:noFill/>
            <a:ln w="9525">
              <a:noFill/>
              <a:miter lim="800000"/>
              <a:headEnd/>
              <a:tailEnd/>
            </a:ln>
            <a:effectLst/>
          </p:spPr>
        </p:pic>
        <p:pic>
          <p:nvPicPr>
            <p:cNvPr id="18" name="Picture 4"/>
            <p:cNvPicPr>
              <a:picLocks noChangeAspect="1" noChangeArrowheads="1"/>
            </p:cNvPicPr>
            <p:nvPr/>
          </p:nvPicPr>
          <p:blipFill>
            <a:blip r:embed="rId6" cstate="print"/>
            <a:srcRect l="63022" t="70795" r="15750" b="16976"/>
            <a:stretch>
              <a:fillRect/>
            </a:stretch>
          </p:blipFill>
          <p:spPr bwMode="auto">
            <a:xfrm>
              <a:off x="7493876" y="6111902"/>
              <a:ext cx="1371600" cy="493855"/>
            </a:xfrm>
            <a:prstGeom prst="rect">
              <a:avLst/>
            </a:prstGeom>
            <a:noFill/>
            <a:ln w="9525">
              <a:noFill/>
              <a:miter lim="800000"/>
              <a:headEnd/>
              <a:tailEnd/>
            </a:ln>
            <a:effectLst/>
          </p:spPr>
        </p:pic>
      </p:grpSp>
      <p:pic>
        <p:nvPicPr>
          <p:cNvPr id="23" name="Picture 22"/>
          <p:cNvPicPr/>
          <p:nvPr/>
        </p:nvPicPr>
        <p:blipFill>
          <a:blip r:embed="rId7" cstate="print"/>
          <a:srcRect/>
          <a:stretch>
            <a:fillRect/>
          </a:stretch>
        </p:blipFill>
        <p:spPr bwMode="auto">
          <a:xfrm>
            <a:off x="1622188" y="6122702"/>
            <a:ext cx="1926709" cy="382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55140"/>
            <a:ext cx="8229600" cy="4525963"/>
          </a:xfrm>
        </p:spPr>
        <p:txBody>
          <a:bodyPr>
            <a:normAutofit/>
          </a:bodyPr>
          <a:lstStyle/>
          <a:p>
            <a:pPr lvl="1"/>
            <a:r>
              <a:rPr lang="en-GB" sz="2400" dirty="0" smtClean="0">
                <a:solidFill>
                  <a:schemeClr val="bg1">
                    <a:lumMod val="50000"/>
                  </a:schemeClr>
                </a:solidFill>
              </a:rPr>
              <a:t>Motivating factors for a new FEL test facility</a:t>
            </a:r>
          </a:p>
          <a:p>
            <a:pPr lvl="1"/>
            <a:r>
              <a:rPr lang="en-GB" sz="2400" dirty="0" smtClean="0">
                <a:solidFill>
                  <a:schemeClr val="bg1">
                    <a:lumMod val="50000"/>
                  </a:schemeClr>
                </a:solidFill>
              </a:rPr>
              <a:t>International Context (facilities/concepts)</a:t>
            </a:r>
          </a:p>
          <a:p>
            <a:pPr lvl="1"/>
            <a:r>
              <a:rPr lang="en-GB" sz="2400" dirty="0" smtClean="0">
                <a:solidFill>
                  <a:schemeClr val="bg1">
                    <a:lumMod val="50000"/>
                  </a:schemeClr>
                </a:solidFill>
              </a:rPr>
              <a:t>Objectives</a:t>
            </a:r>
          </a:p>
          <a:p>
            <a:pPr lvl="1"/>
            <a:r>
              <a:rPr lang="en-GB" sz="2400" b="1" dirty="0" smtClean="0"/>
              <a:t>Machine Requirements</a:t>
            </a:r>
          </a:p>
          <a:p>
            <a:pPr lvl="1"/>
            <a:r>
              <a:rPr lang="en-GB" sz="2400" dirty="0" smtClean="0">
                <a:solidFill>
                  <a:schemeClr val="bg1">
                    <a:lumMod val="50000"/>
                  </a:schemeClr>
                </a:solidFill>
              </a:rPr>
              <a:t>Machine design (Including first stage already funded)</a:t>
            </a:r>
          </a:p>
          <a:p>
            <a:pPr lvl="1"/>
            <a:r>
              <a:rPr lang="en-GB" sz="2400" dirty="0" smtClean="0">
                <a:solidFill>
                  <a:schemeClr val="bg1">
                    <a:lumMod val="50000"/>
                  </a:schemeClr>
                </a:solidFill>
              </a:rPr>
              <a:t>FEL concepts</a:t>
            </a:r>
          </a:p>
          <a:p>
            <a:pPr lvl="1"/>
            <a:endParaRPr lang="en-GB" dirty="0" smtClean="0"/>
          </a:p>
          <a:p>
            <a:pPr lvl="1"/>
            <a:endParaRPr lang="en-GB" dirty="0"/>
          </a:p>
        </p:txBody>
      </p:sp>
      <p:grpSp>
        <p:nvGrpSpPr>
          <p:cNvPr id="3" name="Group 8"/>
          <p:cNvGrpSpPr/>
          <p:nvPr/>
        </p:nvGrpSpPr>
        <p:grpSpPr>
          <a:xfrm>
            <a:off x="0" y="-7254"/>
            <a:ext cx="9144000" cy="979712"/>
            <a:chOff x="0" y="-7255"/>
            <a:chExt cx="9144000" cy="849085"/>
          </a:xfrm>
        </p:grpSpPr>
        <p:pic>
          <p:nvPicPr>
            <p:cNvPr id="7"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8"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9"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Contents</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13064" y="2726527"/>
            <a:ext cx="4689567" cy="3461930"/>
          </a:xfrm>
          <a:prstGeom prst="rect">
            <a:avLst/>
          </a:prstGeom>
          <a:noFill/>
          <a:ln w="9525">
            <a:noFill/>
            <a:miter lim="800000"/>
            <a:headEnd/>
            <a:tailEnd/>
          </a:ln>
          <a:effectLst/>
        </p:spPr>
      </p:pic>
      <p:pic>
        <p:nvPicPr>
          <p:cNvPr id="3074" name="Picture 2"/>
          <p:cNvPicPr>
            <a:picLocks noChangeArrowheads="1"/>
          </p:cNvPicPr>
          <p:nvPr/>
        </p:nvPicPr>
        <p:blipFill>
          <a:blip r:embed="rId3" cstate="print"/>
          <a:srcRect/>
          <a:stretch>
            <a:fillRect/>
          </a:stretch>
        </p:blipFill>
        <p:spPr bwMode="auto">
          <a:xfrm>
            <a:off x="4493114" y="2743264"/>
            <a:ext cx="4680000" cy="3474000"/>
          </a:xfrm>
          <a:prstGeom prst="rect">
            <a:avLst/>
          </a:prstGeom>
          <a:noFill/>
          <a:ln w="9525">
            <a:noFill/>
            <a:miter lim="800000"/>
            <a:headEnd/>
            <a:tailEnd/>
          </a:ln>
          <a:effectLst/>
        </p:spPr>
      </p:pic>
      <p:grpSp>
        <p:nvGrpSpPr>
          <p:cNvPr id="2" name="Group 71"/>
          <p:cNvGrpSpPr>
            <a:grpSpLocks/>
          </p:cNvGrpSpPr>
          <p:nvPr/>
        </p:nvGrpSpPr>
        <p:grpSpPr bwMode="auto">
          <a:xfrm>
            <a:off x="398830" y="6142690"/>
            <a:ext cx="269626" cy="276999"/>
            <a:chOff x="1235986" y="5341677"/>
            <a:chExt cx="269377" cy="276188"/>
          </a:xfrm>
        </p:grpSpPr>
        <p:sp>
          <p:nvSpPr>
            <p:cNvPr id="73" name="Oval 72"/>
            <p:cNvSpPr/>
            <p:nvPr/>
          </p:nvSpPr>
          <p:spPr>
            <a:xfrm>
              <a:off x="1259773" y="5373341"/>
              <a:ext cx="215701" cy="2152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TextBox 64"/>
            <p:cNvSpPr txBox="1">
              <a:spLocks noChangeArrowheads="1"/>
            </p:cNvSpPr>
            <p:nvPr/>
          </p:nvSpPr>
          <p:spPr bwMode="auto">
            <a:xfrm>
              <a:off x="1235986" y="5341677"/>
              <a:ext cx="269377" cy="276188"/>
            </a:xfrm>
            <a:prstGeom prst="rect">
              <a:avLst/>
            </a:prstGeom>
            <a:noFill/>
            <a:ln w="9525">
              <a:noFill/>
              <a:miter lim="800000"/>
              <a:headEnd/>
              <a:tailEnd/>
            </a:ln>
          </p:spPr>
          <p:txBody>
            <a:bodyPr wrap="none">
              <a:spAutoFit/>
            </a:bodyPr>
            <a:lstStyle/>
            <a:p>
              <a:r>
                <a:rPr lang="en-GB" sz="1200" b="1" dirty="0" smtClean="0">
                  <a:solidFill>
                    <a:schemeClr val="bg1"/>
                  </a:solidFill>
                </a:rPr>
                <a:t>X</a:t>
              </a:r>
              <a:endParaRPr lang="en-GB" sz="1200" b="1" dirty="0">
                <a:solidFill>
                  <a:schemeClr val="bg1"/>
                </a:solidFill>
              </a:endParaRPr>
            </a:p>
          </p:txBody>
        </p:sp>
      </p:grpSp>
      <p:sp>
        <p:nvSpPr>
          <p:cNvPr id="75" name="TextBox 65"/>
          <p:cNvSpPr txBox="1">
            <a:spLocks noChangeArrowheads="1"/>
          </p:cNvSpPr>
          <p:nvPr/>
        </p:nvSpPr>
        <p:spPr bwMode="auto">
          <a:xfrm>
            <a:off x="687751" y="6153802"/>
            <a:ext cx="5856740" cy="276999"/>
          </a:xfrm>
          <a:prstGeom prst="rect">
            <a:avLst/>
          </a:prstGeom>
          <a:noFill/>
          <a:ln w="9525">
            <a:noFill/>
            <a:miter lim="800000"/>
            <a:headEnd/>
            <a:tailEnd/>
          </a:ln>
        </p:spPr>
        <p:txBody>
          <a:bodyPr wrap="square">
            <a:spAutoFit/>
          </a:bodyPr>
          <a:lstStyle/>
          <a:p>
            <a:r>
              <a:rPr lang="en-GB" sz="1200" dirty="0" smtClean="0"/>
              <a:t>Gap tuning </a:t>
            </a:r>
            <a:r>
              <a:rPr lang="en-GB" sz="1200" dirty="0"/>
              <a:t>between </a:t>
            </a:r>
            <a:r>
              <a:rPr lang="en-GB" sz="1200" dirty="0" smtClean="0"/>
              <a:t>2</a:t>
            </a:r>
            <a:r>
              <a:rPr lang="en-GB" sz="1200" baseline="30000" dirty="0" smtClean="0"/>
              <a:t>nd</a:t>
            </a:r>
            <a:r>
              <a:rPr lang="en-GB" sz="1200" dirty="0" smtClean="0"/>
              <a:t> Harmonic of </a:t>
            </a:r>
            <a:r>
              <a:rPr lang="en-GB" sz="1200" dirty="0" err="1" smtClean="0"/>
              <a:t>Ti:Sa</a:t>
            </a:r>
            <a:r>
              <a:rPr lang="en-GB" sz="1200" dirty="0" smtClean="0"/>
              <a:t> at 400nm, to HHG at 100nm: </a:t>
            </a:r>
            <a:r>
              <a:rPr lang="en-GB" sz="1200" b="1" dirty="0" smtClean="0">
                <a:solidFill>
                  <a:srgbClr val="FF0000"/>
                </a:solidFill>
              </a:rPr>
              <a:t>237MeV </a:t>
            </a:r>
            <a:r>
              <a:rPr lang="en-GB" sz="1200" b="1" dirty="0">
                <a:solidFill>
                  <a:srgbClr val="FF0000"/>
                </a:solidFill>
              </a:rPr>
              <a:t>/ </a:t>
            </a:r>
            <a:r>
              <a:rPr lang="en-GB" sz="1200" b="1" dirty="0" smtClean="0">
                <a:solidFill>
                  <a:srgbClr val="FF0000"/>
                </a:solidFill>
              </a:rPr>
              <a:t>29mm</a:t>
            </a:r>
            <a:endParaRPr lang="en-GB" sz="1200" b="1" dirty="0">
              <a:solidFill>
                <a:srgbClr val="FF0000"/>
              </a:solidFill>
            </a:endParaRPr>
          </a:p>
        </p:txBody>
      </p:sp>
      <p:sp>
        <p:nvSpPr>
          <p:cNvPr id="71" name="TextBox 70"/>
          <p:cNvSpPr txBox="1"/>
          <p:nvPr/>
        </p:nvSpPr>
        <p:spPr>
          <a:xfrm>
            <a:off x="7210696" y="6230983"/>
            <a:ext cx="1933303" cy="615553"/>
          </a:xfrm>
          <a:prstGeom prst="rect">
            <a:avLst/>
          </a:prstGeom>
          <a:noFill/>
        </p:spPr>
        <p:txBody>
          <a:bodyPr wrap="square" rtlCol="0">
            <a:spAutoFit/>
          </a:bodyPr>
          <a:lstStyle/>
          <a:p>
            <a:pPr algn="ctr"/>
            <a:r>
              <a:rPr lang="en-GB" sz="1700" i="1" dirty="0" smtClean="0">
                <a:solidFill>
                  <a:schemeClr val="tx1">
                    <a:lumMod val="50000"/>
                    <a:lumOff val="50000"/>
                  </a:schemeClr>
                </a:solidFill>
              </a:rPr>
              <a:t>Plots courtesy of Neil Thompson</a:t>
            </a:r>
            <a:endParaRPr lang="en-GB" sz="1700" i="1" dirty="0">
              <a:solidFill>
                <a:schemeClr val="tx1">
                  <a:lumMod val="50000"/>
                  <a:lumOff val="50000"/>
                </a:schemeClr>
              </a:solidFill>
            </a:endParaRPr>
          </a:p>
        </p:txBody>
      </p:sp>
      <p:grpSp>
        <p:nvGrpSpPr>
          <p:cNvPr id="3" name="Group 8"/>
          <p:cNvGrpSpPr/>
          <p:nvPr/>
        </p:nvGrpSpPr>
        <p:grpSpPr>
          <a:xfrm>
            <a:off x="0" y="-7254"/>
            <a:ext cx="9144000" cy="979712"/>
            <a:chOff x="0" y="-7255"/>
            <a:chExt cx="9144000" cy="849085"/>
          </a:xfrm>
        </p:grpSpPr>
        <p:pic>
          <p:nvPicPr>
            <p:cNvPr id="79" name="Picture 6"/>
            <p:cNvPicPr>
              <a:picLocks noChangeAspect="1" noChangeArrowheads="1"/>
            </p:cNvPicPr>
            <p:nvPr/>
          </p:nvPicPr>
          <p:blipFill>
            <a:blip r:embed="rId4"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80" name="Picture 6"/>
            <p:cNvPicPr>
              <a:picLocks noChangeAspect="1" noChangeArrowheads="1"/>
            </p:cNvPicPr>
            <p:nvPr/>
          </p:nvPicPr>
          <p:blipFill>
            <a:blip r:embed="rId4"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81"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800" kern="0" dirty="0" smtClean="0">
                <a:solidFill>
                  <a:schemeClr val="bg1"/>
                </a:solidFill>
                <a:latin typeface="Calibri" pitchFamily="34" charset="0"/>
                <a:ea typeface="+mj-ea"/>
                <a:cs typeface="Arial" pitchFamily="34" charset="0"/>
              </a:rPr>
              <a:t>Electron Beam Energy and </a:t>
            </a:r>
            <a:r>
              <a:rPr lang="en-GB" sz="2800" kern="0" dirty="0" err="1" smtClean="0">
                <a:solidFill>
                  <a:schemeClr val="bg1"/>
                </a:solidFill>
                <a:latin typeface="Calibri" pitchFamily="34" charset="0"/>
                <a:ea typeface="+mj-ea"/>
                <a:cs typeface="Arial" pitchFamily="34" charset="0"/>
              </a:rPr>
              <a:t>Undulator</a:t>
            </a:r>
            <a:r>
              <a:rPr lang="en-GB" sz="2800" kern="0" dirty="0" smtClean="0">
                <a:solidFill>
                  <a:schemeClr val="bg1"/>
                </a:solidFill>
                <a:latin typeface="Calibri" pitchFamily="34" charset="0"/>
                <a:ea typeface="+mj-ea"/>
                <a:cs typeface="Arial" pitchFamily="34" charset="0"/>
              </a:rPr>
              <a:t> Period Requirements</a:t>
            </a:r>
            <a:endParaRPr kumimoji="0" lang="en-GB" sz="28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88" name="Content Placeholder 2"/>
          <p:cNvSpPr txBox="1">
            <a:spLocks/>
          </p:cNvSpPr>
          <p:nvPr/>
        </p:nvSpPr>
        <p:spPr>
          <a:xfrm>
            <a:off x="457200" y="873032"/>
            <a:ext cx="8347166" cy="2039985"/>
          </a:xfrm>
          <a:prstGeom prst="rect">
            <a:avLst/>
          </a:prstGeom>
        </p:spPr>
        <p:txBody>
          <a:bodyPr>
            <a:normAutofit fontScale="85000" lnSpcReduction="20000"/>
          </a:bodyPr>
          <a:lstStyle/>
          <a:p>
            <a:pPr lvl="0">
              <a:spcBef>
                <a:spcPct val="20000"/>
              </a:spcBef>
              <a:spcAft>
                <a:spcPts val="300"/>
              </a:spcAft>
            </a:pPr>
            <a:r>
              <a:rPr lang="en-GB" sz="2000" i="1" dirty="0" smtClean="0"/>
              <a:t>Many of the FEL concepts we could study involve interactions between laser sources and the electron beam. Neil Thompson has carried out a study to assess the requirements for the machine parameters:</a:t>
            </a:r>
          </a:p>
          <a:p>
            <a:pPr>
              <a:spcBef>
                <a:spcPct val="20000"/>
              </a:spcBef>
              <a:spcAft>
                <a:spcPts val="300"/>
              </a:spcAft>
            </a:pPr>
            <a:r>
              <a:rPr lang="en-GB" sz="2000" dirty="0" smtClean="0"/>
              <a:t>If we </a:t>
            </a:r>
            <a:r>
              <a:rPr lang="en-GB" sz="2000" dirty="0" smtClean="0">
                <a:solidFill>
                  <a:srgbClr val="FF0000"/>
                </a:solidFill>
              </a:rPr>
              <a:t>assume minimum </a:t>
            </a:r>
            <a:r>
              <a:rPr lang="en-GB" sz="2000" dirty="0" err="1" smtClean="0">
                <a:solidFill>
                  <a:srgbClr val="FF0000"/>
                </a:solidFill>
              </a:rPr>
              <a:t>undulator</a:t>
            </a:r>
            <a:r>
              <a:rPr lang="en-GB" sz="2000" dirty="0" smtClean="0">
                <a:solidFill>
                  <a:srgbClr val="FF0000"/>
                </a:solidFill>
              </a:rPr>
              <a:t> gap of 6mm and a</a:t>
            </a:r>
            <a:r>
              <a:rPr lang="en-GB" sz="2000" baseline="-25000" dirty="0" smtClean="0">
                <a:solidFill>
                  <a:srgbClr val="FF0000"/>
                </a:solidFill>
              </a:rPr>
              <a:t>w</a:t>
            </a:r>
            <a:r>
              <a:rPr lang="en-GB" sz="2000" dirty="0" smtClean="0">
                <a:solidFill>
                  <a:srgbClr val="FF0000"/>
                </a:solidFill>
              </a:rPr>
              <a:t> &gt; 0.7</a:t>
            </a:r>
            <a:r>
              <a:rPr lang="en-GB" sz="2000" dirty="0" smtClean="0"/>
              <a:t>,  we can generate contour plots for the required electron beam energy and </a:t>
            </a:r>
            <a:r>
              <a:rPr lang="en-GB" sz="2000" dirty="0" err="1" smtClean="0"/>
              <a:t>undulator</a:t>
            </a:r>
            <a:r>
              <a:rPr lang="en-GB" sz="2000" dirty="0" smtClean="0"/>
              <a:t> period to give a required tuning range. </a:t>
            </a:r>
          </a:p>
          <a:p>
            <a:pPr>
              <a:spcBef>
                <a:spcPct val="20000"/>
              </a:spcBef>
              <a:spcAft>
                <a:spcPts val="600"/>
              </a:spcAft>
            </a:pPr>
            <a:r>
              <a:rPr lang="en-GB" sz="2000" dirty="0" smtClean="0"/>
              <a:t>For the radiator to be </a:t>
            </a:r>
            <a:r>
              <a:rPr lang="en-GB" sz="2000" dirty="0" smtClean="0">
                <a:solidFill>
                  <a:srgbClr val="FF0000"/>
                </a:solidFill>
              </a:rPr>
              <a:t>tuneable between 2</a:t>
            </a:r>
            <a:r>
              <a:rPr lang="en-GB" sz="2000" baseline="30000" dirty="0" smtClean="0">
                <a:solidFill>
                  <a:srgbClr val="FF0000"/>
                </a:solidFill>
              </a:rPr>
              <a:t>nd</a:t>
            </a:r>
            <a:r>
              <a:rPr lang="en-GB" sz="2000" dirty="0" smtClean="0">
                <a:solidFill>
                  <a:srgbClr val="FF0000"/>
                </a:solidFill>
              </a:rPr>
              <a:t> Harmonic of </a:t>
            </a:r>
            <a:r>
              <a:rPr lang="en-GB" sz="2000" dirty="0" err="1" smtClean="0">
                <a:solidFill>
                  <a:srgbClr val="FF0000"/>
                </a:solidFill>
              </a:rPr>
              <a:t>Ti:Sa</a:t>
            </a:r>
            <a:r>
              <a:rPr lang="en-GB" sz="2000" dirty="0" smtClean="0">
                <a:solidFill>
                  <a:srgbClr val="FF0000"/>
                </a:solidFill>
              </a:rPr>
              <a:t> at 400nm, to HHG at 100nm,</a:t>
            </a:r>
            <a:r>
              <a:rPr lang="en-GB" sz="2000" dirty="0" smtClean="0"/>
              <a:t> a working point of ~250MeV electron beam energy, and 29mm </a:t>
            </a:r>
            <a:r>
              <a:rPr lang="en-GB" sz="2000" dirty="0" err="1" smtClean="0"/>
              <a:t>undulator</a:t>
            </a:r>
            <a:r>
              <a:rPr lang="en-GB" sz="2000" dirty="0" smtClean="0"/>
              <a:t> period is required. (50nm could be reached at 250MeV but with little </a:t>
            </a:r>
            <a:r>
              <a:rPr lang="en-GB" sz="2000" dirty="0" err="1" smtClean="0"/>
              <a:t>tunability</a:t>
            </a:r>
            <a:r>
              <a:rPr lang="en-GB" sz="2000" dirty="0" smtClean="0"/>
              <a:t> – low a</a:t>
            </a:r>
            <a:r>
              <a:rPr lang="en-GB" sz="2000" baseline="-25000" dirty="0" smtClean="0"/>
              <a:t>w</a:t>
            </a:r>
            <a:r>
              <a:rPr lang="en-GB" sz="2000" dirty="0" smtClean="0"/>
              <a:t>)</a:t>
            </a:r>
            <a:endParaRPr lang="en-GB" sz="2000" dirty="0" smtClean="0">
              <a:solidFill>
                <a:srgbClr val="FF0000"/>
              </a:solidFill>
            </a:endParaRPr>
          </a:p>
        </p:txBody>
      </p:sp>
      <p:sp>
        <p:nvSpPr>
          <p:cNvPr id="98" name="TextBox 65"/>
          <p:cNvSpPr txBox="1">
            <a:spLocks noChangeArrowheads="1"/>
          </p:cNvSpPr>
          <p:nvPr/>
        </p:nvSpPr>
        <p:spPr bwMode="auto">
          <a:xfrm>
            <a:off x="692671" y="6430509"/>
            <a:ext cx="5856740" cy="276999"/>
          </a:xfrm>
          <a:prstGeom prst="rect">
            <a:avLst/>
          </a:prstGeom>
          <a:noFill/>
          <a:ln w="9525">
            <a:noFill/>
            <a:miter lim="800000"/>
            <a:headEnd/>
            <a:tailEnd/>
          </a:ln>
        </p:spPr>
        <p:txBody>
          <a:bodyPr wrap="square">
            <a:spAutoFit/>
          </a:bodyPr>
          <a:lstStyle/>
          <a:p>
            <a:r>
              <a:rPr lang="en-GB" sz="1200" dirty="0" smtClean="0"/>
              <a:t>Range could be extended to include fundamental of </a:t>
            </a:r>
            <a:r>
              <a:rPr lang="en-GB" sz="1200" dirty="0" err="1" smtClean="0"/>
              <a:t>Ti:Sa</a:t>
            </a:r>
            <a:r>
              <a:rPr lang="en-GB" sz="1200" dirty="0" smtClean="0"/>
              <a:t> at 800nm through energy tuning </a:t>
            </a:r>
            <a:endParaRPr lang="en-GB" sz="1200" b="1" dirty="0">
              <a:solidFill>
                <a:srgbClr val="FF0000"/>
              </a:solidFill>
            </a:endParaRPr>
          </a:p>
        </p:txBody>
      </p:sp>
      <p:grpSp>
        <p:nvGrpSpPr>
          <p:cNvPr id="32" name="Group 31"/>
          <p:cNvGrpSpPr/>
          <p:nvPr/>
        </p:nvGrpSpPr>
        <p:grpSpPr>
          <a:xfrm>
            <a:off x="2547828" y="3490321"/>
            <a:ext cx="1385782" cy="932713"/>
            <a:chOff x="2547828" y="3477258"/>
            <a:chExt cx="1385782" cy="932713"/>
          </a:xfrm>
        </p:grpSpPr>
        <p:sp>
          <p:nvSpPr>
            <p:cNvPr id="26" name="Rectangle 25"/>
            <p:cNvSpPr/>
            <p:nvPr/>
          </p:nvSpPr>
          <p:spPr>
            <a:xfrm rot="19320000">
              <a:off x="2554224" y="3809079"/>
              <a:ext cx="1379386" cy="600892"/>
            </a:xfrm>
            <a:prstGeom prst="rect">
              <a:avLst/>
            </a:prstGeom>
            <a:gradFill flip="none" rotWithShape="1">
              <a:gsLst>
                <a:gs pos="1000">
                  <a:srgbClr val="FF0000">
                    <a:alpha val="90000"/>
                  </a:srgbClr>
                </a:gs>
                <a:gs pos="19000">
                  <a:srgbClr val="FF0000">
                    <a:alpha val="47000"/>
                  </a:srgbClr>
                </a:gs>
                <a:gs pos="43000">
                  <a:srgbClr val="FF0000">
                    <a:alpha val="10000"/>
                  </a:srgbClr>
                </a:gs>
                <a:gs pos="100000">
                  <a:srgbClr val="FF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p:nvPr/>
          </p:nvCxnSpPr>
          <p:spPr>
            <a:xfrm rot="16200000" flipH="1">
              <a:off x="2151828" y="3873258"/>
              <a:ext cx="79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54449" y="3482418"/>
              <a:ext cx="1008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 16"/>
          <p:cNvGrpSpPr>
            <a:grpSpLocks/>
          </p:cNvGrpSpPr>
          <p:nvPr/>
        </p:nvGrpSpPr>
        <p:grpSpPr bwMode="auto">
          <a:xfrm>
            <a:off x="2417683" y="3351043"/>
            <a:ext cx="269626" cy="276999"/>
            <a:chOff x="1235981" y="5341684"/>
            <a:chExt cx="269649" cy="276950"/>
          </a:xfrm>
        </p:grpSpPr>
        <p:sp>
          <p:nvSpPr>
            <p:cNvPr id="83" name="Oval 82"/>
            <p:cNvSpPr/>
            <p:nvPr/>
          </p:nvSpPr>
          <p:spPr>
            <a:xfrm>
              <a:off x="1259125" y="5373428"/>
              <a:ext cx="215918" cy="2158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4" name="TextBox 18"/>
            <p:cNvSpPr txBox="1">
              <a:spLocks noChangeArrowheads="1"/>
            </p:cNvSpPr>
            <p:nvPr/>
          </p:nvSpPr>
          <p:spPr bwMode="auto">
            <a:xfrm>
              <a:off x="1235981" y="5341684"/>
              <a:ext cx="269649" cy="276950"/>
            </a:xfrm>
            <a:prstGeom prst="rect">
              <a:avLst/>
            </a:prstGeom>
            <a:noFill/>
            <a:ln w="9525">
              <a:noFill/>
              <a:miter lim="800000"/>
              <a:headEnd/>
              <a:tailEnd/>
            </a:ln>
          </p:spPr>
          <p:txBody>
            <a:bodyPr wrap="none">
              <a:spAutoFit/>
            </a:bodyPr>
            <a:lstStyle/>
            <a:p>
              <a:r>
                <a:rPr lang="en-GB" sz="1200" b="1" dirty="0" smtClean="0">
                  <a:solidFill>
                    <a:schemeClr val="bg1"/>
                  </a:solidFill>
                </a:rPr>
                <a:t>X</a:t>
              </a:r>
              <a:endParaRPr lang="en-GB" sz="1200" b="1" dirty="0">
                <a:solidFill>
                  <a:schemeClr val="bg1"/>
                </a:solidFill>
              </a:endParaRPr>
            </a:p>
          </p:txBody>
        </p:sp>
      </p:grpSp>
      <p:grpSp>
        <p:nvGrpSpPr>
          <p:cNvPr id="43" name="Group 42"/>
          <p:cNvGrpSpPr/>
          <p:nvPr/>
        </p:nvGrpSpPr>
        <p:grpSpPr>
          <a:xfrm>
            <a:off x="1929061" y="3743827"/>
            <a:ext cx="1502776" cy="1055736"/>
            <a:chOff x="1929061" y="3730764"/>
            <a:chExt cx="1502776" cy="1055736"/>
          </a:xfrm>
        </p:grpSpPr>
        <p:grpSp>
          <p:nvGrpSpPr>
            <p:cNvPr id="42" name="Group 41"/>
            <p:cNvGrpSpPr/>
            <p:nvPr/>
          </p:nvGrpSpPr>
          <p:grpSpPr>
            <a:xfrm>
              <a:off x="2052451" y="3857665"/>
              <a:ext cx="1379386" cy="928835"/>
              <a:chOff x="2052451" y="3857665"/>
              <a:chExt cx="1379386" cy="928835"/>
            </a:xfrm>
          </p:grpSpPr>
          <p:grpSp>
            <p:nvGrpSpPr>
              <p:cNvPr id="33" name="Group 32"/>
              <p:cNvGrpSpPr/>
              <p:nvPr/>
            </p:nvGrpSpPr>
            <p:grpSpPr>
              <a:xfrm>
                <a:off x="2054210" y="3857665"/>
                <a:ext cx="1020396" cy="792000"/>
                <a:chOff x="2560891" y="3477258"/>
                <a:chExt cx="1020396" cy="792000"/>
              </a:xfrm>
            </p:grpSpPr>
            <p:cxnSp>
              <p:nvCxnSpPr>
                <p:cNvPr id="35" name="Straight Connector 34"/>
                <p:cNvCxnSpPr/>
                <p:nvPr/>
              </p:nvCxnSpPr>
              <p:spPr>
                <a:xfrm rot="16200000" flipH="1">
                  <a:off x="2164891" y="3873258"/>
                  <a:ext cx="792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73287" y="3482418"/>
                  <a:ext cx="1008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rot="19320000">
                <a:off x="2052451" y="4185608"/>
                <a:ext cx="1379386" cy="600892"/>
              </a:xfrm>
              <a:prstGeom prst="rect">
                <a:avLst/>
              </a:prstGeom>
              <a:gradFill flip="none" rotWithShape="1">
                <a:gsLst>
                  <a:gs pos="1000">
                    <a:schemeClr val="tx2">
                      <a:alpha val="90000"/>
                    </a:schemeClr>
                  </a:gs>
                  <a:gs pos="19000">
                    <a:schemeClr val="tx2">
                      <a:alpha val="47000"/>
                    </a:schemeClr>
                  </a:gs>
                  <a:gs pos="43000">
                    <a:schemeClr val="tx2">
                      <a:alpha val="10000"/>
                    </a:schemeClr>
                  </a:gs>
                  <a:gs pos="100000">
                    <a:schemeClr val="tx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16"/>
            <p:cNvGrpSpPr>
              <a:grpSpLocks/>
            </p:cNvGrpSpPr>
            <p:nvPr/>
          </p:nvGrpSpPr>
          <p:grpSpPr bwMode="auto">
            <a:xfrm>
              <a:off x="1929061" y="3730764"/>
              <a:ext cx="269626" cy="276999"/>
              <a:chOff x="1235981" y="5341684"/>
              <a:chExt cx="269649" cy="276950"/>
            </a:xfrm>
          </p:grpSpPr>
          <p:sp>
            <p:nvSpPr>
              <p:cNvPr id="39" name="Oval 38"/>
              <p:cNvSpPr/>
              <p:nvPr/>
            </p:nvSpPr>
            <p:spPr>
              <a:xfrm>
                <a:off x="1259125" y="5373428"/>
                <a:ext cx="215918" cy="2158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TextBox 18"/>
              <p:cNvSpPr txBox="1">
                <a:spLocks noChangeArrowheads="1"/>
              </p:cNvSpPr>
              <p:nvPr/>
            </p:nvSpPr>
            <p:spPr bwMode="auto">
              <a:xfrm>
                <a:off x="1235981" y="5341684"/>
                <a:ext cx="269649" cy="276950"/>
              </a:xfrm>
              <a:prstGeom prst="rect">
                <a:avLst/>
              </a:prstGeom>
              <a:noFill/>
              <a:ln w="9525">
                <a:noFill/>
                <a:miter lim="800000"/>
                <a:headEnd/>
                <a:tailEnd/>
              </a:ln>
            </p:spPr>
            <p:txBody>
              <a:bodyPr wrap="none">
                <a:spAutoFit/>
              </a:bodyPr>
              <a:lstStyle/>
              <a:p>
                <a:r>
                  <a:rPr lang="en-GB" sz="1200" b="1" dirty="0" smtClean="0">
                    <a:solidFill>
                      <a:schemeClr val="bg1"/>
                    </a:solidFill>
                  </a:rPr>
                  <a:t>X</a:t>
                </a:r>
                <a:endParaRPr lang="en-GB" sz="1200" b="1" dirty="0">
                  <a:solidFill>
                    <a:schemeClr val="bg1"/>
                  </a:solidFill>
                </a:endParaRPr>
              </a:p>
            </p:txBody>
          </p:sp>
        </p:grpSp>
      </p:grpSp>
      <p:grpSp>
        <p:nvGrpSpPr>
          <p:cNvPr id="44" name="Group 43"/>
          <p:cNvGrpSpPr/>
          <p:nvPr/>
        </p:nvGrpSpPr>
        <p:grpSpPr>
          <a:xfrm>
            <a:off x="7056189" y="3497027"/>
            <a:ext cx="1385782" cy="932713"/>
            <a:chOff x="2547828" y="3477258"/>
            <a:chExt cx="1385782" cy="932713"/>
          </a:xfrm>
        </p:grpSpPr>
        <p:sp>
          <p:nvSpPr>
            <p:cNvPr id="45" name="Rectangle 44"/>
            <p:cNvSpPr/>
            <p:nvPr/>
          </p:nvSpPr>
          <p:spPr>
            <a:xfrm rot="19320000">
              <a:off x="2554224" y="3809079"/>
              <a:ext cx="1379386" cy="600892"/>
            </a:xfrm>
            <a:prstGeom prst="rect">
              <a:avLst/>
            </a:prstGeom>
            <a:gradFill flip="none" rotWithShape="1">
              <a:gsLst>
                <a:gs pos="1000">
                  <a:srgbClr val="FF0000">
                    <a:alpha val="90000"/>
                  </a:srgbClr>
                </a:gs>
                <a:gs pos="19000">
                  <a:srgbClr val="FF0000">
                    <a:alpha val="47000"/>
                  </a:srgbClr>
                </a:gs>
                <a:gs pos="43000">
                  <a:srgbClr val="FF0000">
                    <a:alpha val="10000"/>
                  </a:srgbClr>
                </a:gs>
                <a:gs pos="100000">
                  <a:srgbClr val="FF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p:cNvCxnSpPr/>
            <p:nvPr/>
          </p:nvCxnSpPr>
          <p:spPr>
            <a:xfrm rot="16200000" flipH="1">
              <a:off x="2151828" y="3873258"/>
              <a:ext cx="792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554449" y="3482418"/>
              <a:ext cx="1008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16"/>
          <p:cNvGrpSpPr>
            <a:grpSpLocks/>
          </p:cNvGrpSpPr>
          <p:nvPr/>
        </p:nvGrpSpPr>
        <p:grpSpPr bwMode="auto">
          <a:xfrm>
            <a:off x="6926044" y="3357749"/>
            <a:ext cx="269626" cy="276999"/>
            <a:chOff x="1235981" y="5341684"/>
            <a:chExt cx="269649" cy="276950"/>
          </a:xfrm>
        </p:grpSpPr>
        <p:sp>
          <p:nvSpPr>
            <p:cNvPr id="49" name="Oval 48"/>
            <p:cNvSpPr/>
            <p:nvPr/>
          </p:nvSpPr>
          <p:spPr>
            <a:xfrm>
              <a:off x="1259125" y="5373428"/>
              <a:ext cx="215918" cy="2158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0" name="TextBox 18"/>
            <p:cNvSpPr txBox="1">
              <a:spLocks noChangeArrowheads="1"/>
            </p:cNvSpPr>
            <p:nvPr/>
          </p:nvSpPr>
          <p:spPr bwMode="auto">
            <a:xfrm>
              <a:off x="1235981" y="5341684"/>
              <a:ext cx="269649" cy="276950"/>
            </a:xfrm>
            <a:prstGeom prst="rect">
              <a:avLst/>
            </a:prstGeom>
            <a:noFill/>
            <a:ln w="9525">
              <a:noFill/>
              <a:miter lim="800000"/>
              <a:headEnd/>
              <a:tailEnd/>
            </a:ln>
          </p:spPr>
          <p:txBody>
            <a:bodyPr wrap="none">
              <a:spAutoFit/>
            </a:bodyPr>
            <a:lstStyle/>
            <a:p>
              <a:r>
                <a:rPr lang="en-GB" sz="1200" b="1" dirty="0" smtClean="0">
                  <a:solidFill>
                    <a:schemeClr val="bg1"/>
                  </a:solidFill>
                </a:rPr>
                <a:t>X</a:t>
              </a:r>
              <a:endParaRPr lang="en-GB" sz="1200" b="1" dirty="0">
                <a:solidFill>
                  <a:schemeClr val="bg1"/>
                </a:solidFill>
              </a:endParaRPr>
            </a:p>
          </p:txBody>
        </p:sp>
      </p:grpSp>
      <p:grpSp>
        <p:nvGrpSpPr>
          <p:cNvPr id="51" name="Group 50"/>
          <p:cNvGrpSpPr/>
          <p:nvPr/>
        </p:nvGrpSpPr>
        <p:grpSpPr>
          <a:xfrm>
            <a:off x="6437422" y="3763596"/>
            <a:ext cx="1502776" cy="1055736"/>
            <a:chOff x="1929061" y="3730764"/>
            <a:chExt cx="1502776" cy="1055736"/>
          </a:xfrm>
        </p:grpSpPr>
        <p:grpSp>
          <p:nvGrpSpPr>
            <p:cNvPr id="52" name="Group 41"/>
            <p:cNvGrpSpPr/>
            <p:nvPr/>
          </p:nvGrpSpPr>
          <p:grpSpPr>
            <a:xfrm>
              <a:off x="2052451" y="3857665"/>
              <a:ext cx="1379386" cy="928835"/>
              <a:chOff x="2052451" y="3857665"/>
              <a:chExt cx="1379386" cy="928835"/>
            </a:xfrm>
          </p:grpSpPr>
          <p:grpSp>
            <p:nvGrpSpPr>
              <p:cNvPr id="56" name="Group 32"/>
              <p:cNvGrpSpPr/>
              <p:nvPr/>
            </p:nvGrpSpPr>
            <p:grpSpPr>
              <a:xfrm>
                <a:off x="2054210" y="3857665"/>
                <a:ext cx="1020396" cy="792000"/>
                <a:chOff x="2560891" y="3477258"/>
                <a:chExt cx="1020396" cy="792000"/>
              </a:xfrm>
            </p:grpSpPr>
            <p:cxnSp>
              <p:nvCxnSpPr>
                <p:cNvPr id="58" name="Straight Connector 57"/>
                <p:cNvCxnSpPr/>
                <p:nvPr/>
              </p:nvCxnSpPr>
              <p:spPr>
                <a:xfrm rot="16200000" flipH="1">
                  <a:off x="2164891" y="3873258"/>
                  <a:ext cx="792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73287" y="3482418"/>
                  <a:ext cx="1008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rot="19320000">
                <a:off x="2052451" y="4185608"/>
                <a:ext cx="1379386" cy="600892"/>
              </a:xfrm>
              <a:prstGeom prst="rect">
                <a:avLst/>
              </a:prstGeom>
              <a:gradFill flip="none" rotWithShape="1">
                <a:gsLst>
                  <a:gs pos="1000">
                    <a:schemeClr val="tx2">
                      <a:alpha val="90000"/>
                    </a:schemeClr>
                  </a:gs>
                  <a:gs pos="19000">
                    <a:schemeClr val="tx2">
                      <a:alpha val="47000"/>
                    </a:schemeClr>
                  </a:gs>
                  <a:gs pos="43000">
                    <a:schemeClr val="tx2">
                      <a:alpha val="10000"/>
                    </a:schemeClr>
                  </a:gs>
                  <a:gs pos="100000">
                    <a:schemeClr val="tx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16"/>
            <p:cNvGrpSpPr>
              <a:grpSpLocks/>
            </p:cNvGrpSpPr>
            <p:nvPr/>
          </p:nvGrpSpPr>
          <p:grpSpPr bwMode="auto">
            <a:xfrm>
              <a:off x="1929065" y="3730764"/>
              <a:ext cx="269627" cy="276999"/>
              <a:chOff x="1235981" y="5341684"/>
              <a:chExt cx="269649" cy="276950"/>
            </a:xfrm>
          </p:grpSpPr>
          <p:sp>
            <p:nvSpPr>
              <p:cNvPr id="54" name="Oval 53"/>
              <p:cNvSpPr/>
              <p:nvPr/>
            </p:nvSpPr>
            <p:spPr>
              <a:xfrm>
                <a:off x="1259125" y="5373428"/>
                <a:ext cx="215918" cy="2158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 name="TextBox 18"/>
              <p:cNvSpPr txBox="1">
                <a:spLocks noChangeArrowheads="1"/>
              </p:cNvSpPr>
              <p:nvPr/>
            </p:nvSpPr>
            <p:spPr bwMode="auto">
              <a:xfrm>
                <a:off x="1235981" y="5341684"/>
                <a:ext cx="269649" cy="276950"/>
              </a:xfrm>
              <a:prstGeom prst="rect">
                <a:avLst/>
              </a:prstGeom>
              <a:noFill/>
              <a:ln w="9525">
                <a:noFill/>
                <a:miter lim="800000"/>
                <a:headEnd/>
                <a:tailEnd/>
              </a:ln>
            </p:spPr>
            <p:txBody>
              <a:bodyPr wrap="none">
                <a:spAutoFit/>
              </a:bodyPr>
              <a:lstStyle/>
              <a:p>
                <a:r>
                  <a:rPr lang="en-GB" sz="1200" b="1" dirty="0" smtClean="0">
                    <a:solidFill>
                      <a:schemeClr val="bg1"/>
                    </a:solidFill>
                  </a:rPr>
                  <a:t>X</a:t>
                </a:r>
                <a:endParaRPr lang="en-GB" sz="1200" b="1" dirty="0">
                  <a:solidFill>
                    <a:schemeClr val="bg1"/>
                  </a:solidFill>
                </a:endParaRPr>
              </a:p>
            </p:txBody>
          </p:sp>
        </p:grpSp>
      </p:grpSp>
      <p:grpSp>
        <p:nvGrpSpPr>
          <p:cNvPr id="64" name="Group 16"/>
          <p:cNvGrpSpPr>
            <a:grpSpLocks/>
          </p:cNvGrpSpPr>
          <p:nvPr/>
        </p:nvGrpSpPr>
        <p:grpSpPr bwMode="auto">
          <a:xfrm>
            <a:off x="396355" y="6437308"/>
            <a:ext cx="269627" cy="276999"/>
            <a:chOff x="1235981" y="5341684"/>
            <a:chExt cx="269649" cy="276950"/>
          </a:xfrm>
        </p:grpSpPr>
        <p:sp>
          <p:nvSpPr>
            <p:cNvPr id="65" name="Oval 64"/>
            <p:cNvSpPr/>
            <p:nvPr/>
          </p:nvSpPr>
          <p:spPr>
            <a:xfrm>
              <a:off x="1259125" y="5373428"/>
              <a:ext cx="215918" cy="2158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6" name="TextBox 18"/>
            <p:cNvSpPr txBox="1">
              <a:spLocks noChangeArrowheads="1"/>
            </p:cNvSpPr>
            <p:nvPr/>
          </p:nvSpPr>
          <p:spPr bwMode="auto">
            <a:xfrm>
              <a:off x="1235981" y="5341684"/>
              <a:ext cx="269649" cy="276950"/>
            </a:xfrm>
            <a:prstGeom prst="rect">
              <a:avLst/>
            </a:prstGeom>
            <a:noFill/>
            <a:ln w="9525">
              <a:noFill/>
              <a:miter lim="800000"/>
              <a:headEnd/>
              <a:tailEnd/>
            </a:ln>
          </p:spPr>
          <p:txBody>
            <a:bodyPr wrap="none">
              <a:spAutoFit/>
            </a:bodyPr>
            <a:lstStyle/>
            <a:p>
              <a:r>
                <a:rPr lang="en-GB" sz="1200" b="1" dirty="0" smtClean="0">
                  <a:solidFill>
                    <a:schemeClr val="bg1"/>
                  </a:solidFill>
                </a:rPr>
                <a:t>X</a:t>
              </a:r>
              <a:endParaRPr lang="en-GB" sz="1200"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179388" y="1792472"/>
            <a:ext cx="6553200" cy="4797425"/>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6698842" y="2219010"/>
            <a:ext cx="1724025" cy="1009650"/>
          </a:xfrm>
          <a:prstGeom prst="rect">
            <a:avLst/>
          </a:prstGeom>
          <a:noFill/>
          <a:ln w="9525">
            <a:noFill/>
            <a:miter lim="800000"/>
            <a:headEnd/>
            <a:tailEnd/>
          </a:ln>
        </p:spPr>
      </p:pic>
      <p:sp>
        <p:nvSpPr>
          <p:cNvPr id="6149" name="TextBox 60"/>
          <p:cNvSpPr txBox="1">
            <a:spLocks noChangeArrowheads="1"/>
          </p:cNvSpPr>
          <p:nvPr/>
        </p:nvSpPr>
        <p:spPr bwMode="auto">
          <a:xfrm>
            <a:off x="395288" y="6040622"/>
            <a:ext cx="269875" cy="276225"/>
          </a:xfrm>
          <a:prstGeom prst="rect">
            <a:avLst/>
          </a:prstGeom>
          <a:noFill/>
          <a:ln w="9525">
            <a:noFill/>
            <a:miter lim="800000"/>
            <a:headEnd/>
            <a:tailEnd/>
          </a:ln>
        </p:spPr>
        <p:txBody>
          <a:bodyPr wrap="none">
            <a:spAutoFit/>
          </a:bodyPr>
          <a:lstStyle/>
          <a:p>
            <a:r>
              <a:rPr lang="en-GB" sz="1200" b="1">
                <a:solidFill>
                  <a:schemeClr val="bg1"/>
                </a:solidFill>
              </a:rPr>
              <a:t>4</a:t>
            </a:r>
          </a:p>
        </p:txBody>
      </p:sp>
      <p:sp>
        <p:nvSpPr>
          <p:cNvPr id="7" name="Oval 6"/>
          <p:cNvSpPr/>
          <p:nvPr/>
        </p:nvSpPr>
        <p:spPr>
          <a:xfrm>
            <a:off x="4199580" y="4242816"/>
            <a:ext cx="144463" cy="144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51" name="TextBox 7"/>
          <p:cNvSpPr txBox="1">
            <a:spLocks noChangeArrowheads="1"/>
          </p:cNvSpPr>
          <p:nvPr/>
        </p:nvSpPr>
        <p:spPr bwMode="auto">
          <a:xfrm>
            <a:off x="6443663" y="3519672"/>
            <a:ext cx="2376487" cy="1077912"/>
          </a:xfrm>
          <a:prstGeom prst="rect">
            <a:avLst/>
          </a:prstGeom>
          <a:solidFill>
            <a:srgbClr val="FF0000"/>
          </a:solidFill>
          <a:ln w="9525">
            <a:noFill/>
            <a:miter lim="800000"/>
            <a:headEnd/>
            <a:tailEnd/>
          </a:ln>
        </p:spPr>
        <p:txBody>
          <a:bodyPr>
            <a:spAutoFit/>
          </a:bodyPr>
          <a:lstStyle/>
          <a:p>
            <a:pPr algn="ctr"/>
            <a:r>
              <a:rPr lang="en-GB" sz="1600" b="1" dirty="0">
                <a:solidFill>
                  <a:srgbClr val="FFFFFF"/>
                </a:solidFill>
              </a:rPr>
              <a:t>For FEL at </a:t>
            </a:r>
            <a:r>
              <a:rPr lang="en-GB" sz="1600" b="1" dirty="0" smtClean="0">
                <a:solidFill>
                  <a:srgbClr val="FFFFFF"/>
                </a:solidFill>
              </a:rPr>
              <a:t>100nm </a:t>
            </a:r>
            <a:r>
              <a:rPr lang="en-GB" sz="1600" b="1" dirty="0">
                <a:solidFill>
                  <a:srgbClr val="FFFFFF"/>
                </a:solidFill>
              </a:rPr>
              <a:t>with  </a:t>
            </a:r>
            <a:r>
              <a:rPr lang="en-GB" sz="1600" b="1" dirty="0" smtClean="0">
                <a:solidFill>
                  <a:srgbClr val="FFFFFF"/>
                </a:solidFill>
              </a:rPr>
              <a:t>250MeV </a:t>
            </a:r>
            <a:r>
              <a:rPr lang="en-GB" sz="1600" b="1" dirty="0">
                <a:solidFill>
                  <a:srgbClr val="FFFFFF"/>
                </a:solidFill>
              </a:rPr>
              <a:t>beam, need normalised </a:t>
            </a:r>
            <a:r>
              <a:rPr lang="en-GB" sz="1600" b="1" dirty="0" err="1">
                <a:solidFill>
                  <a:srgbClr val="FFFFFF"/>
                </a:solidFill>
              </a:rPr>
              <a:t>emittance</a:t>
            </a:r>
            <a:r>
              <a:rPr lang="en-GB" sz="1600" b="1" dirty="0">
                <a:solidFill>
                  <a:srgbClr val="FFFFFF"/>
                </a:solidFill>
              </a:rPr>
              <a:t> </a:t>
            </a:r>
            <a:endParaRPr lang="en-GB" sz="1600" b="1" dirty="0" smtClean="0">
              <a:solidFill>
                <a:srgbClr val="FFFFFF"/>
              </a:solidFill>
            </a:endParaRPr>
          </a:p>
          <a:p>
            <a:pPr algn="ctr"/>
            <a:r>
              <a:rPr lang="en-GB" sz="1600" b="1" dirty="0" smtClean="0">
                <a:solidFill>
                  <a:srgbClr val="FFFFFF"/>
                </a:solidFill>
              </a:rPr>
              <a:t>&lt; 4mm-mrad</a:t>
            </a:r>
            <a:endParaRPr lang="en-GB" sz="1600" b="1" dirty="0">
              <a:solidFill>
                <a:srgbClr val="FFFFFF"/>
              </a:solidFill>
            </a:endParaRPr>
          </a:p>
        </p:txBody>
      </p:sp>
      <p:sp>
        <p:nvSpPr>
          <p:cNvPr id="9" name="Right Arrow 8"/>
          <p:cNvSpPr/>
          <p:nvPr/>
        </p:nvSpPr>
        <p:spPr>
          <a:xfrm rot="10385307">
            <a:off x="4380096" y="4072558"/>
            <a:ext cx="2104984" cy="2159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4" name="Group 8"/>
          <p:cNvGrpSpPr/>
          <p:nvPr/>
        </p:nvGrpSpPr>
        <p:grpSpPr>
          <a:xfrm>
            <a:off x="0" y="-7254"/>
            <a:ext cx="9144000" cy="979712"/>
            <a:chOff x="0" y="-7255"/>
            <a:chExt cx="9144000" cy="849085"/>
          </a:xfrm>
        </p:grpSpPr>
        <p:pic>
          <p:nvPicPr>
            <p:cNvPr id="15" name="Picture 6"/>
            <p:cNvPicPr>
              <a:picLocks noChangeAspect="1" noChangeArrowheads="1"/>
            </p:cNvPicPr>
            <p:nvPr/>
          </p:nvPicPr>
          <p:blipFill>
            <a:blip r:embed="rId4"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16" name="Picture 6"/>
            <p:cNvPicPr>
              <a:picLocks noChangeAspect="1" noChangeArrowheads="1"/>
            </p:cNvPicPr>
            <p:nvPr/>
          </p:nvPicPr>
          <p:blipFill>
            <a:blip r:embed="rId4"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17"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err="1" smtClean="0">
                <a:solidFill>
                  <a:schemeClr val="bg1"/>
                </a:solidFill>
                <a:latin typeface="Calibri" pitchFamily="34" charset="0"/>
                <a:ea typeface="+mj-ea"/>
                <a:cs typeface="Arial" pitchFamily="34" charset="0"/>
              </a:rPr>
              <a:t>Emittance</a:t>
            </a:r>
            <a:r>
              <a:rPr lang="en-GB" sz="3200" kern="0" dirty="0" smtClean="0">
                <a:solidFill>
                  <a:schemeClr val="bg1"/>
                </a:solidFill>
                <a:latin typeface="Calibri" pitchFamily="34" charset="0"/>
                <a:ea typeface="+mj-ea"/>
                <a:cs typeface="Arial" pitchFamily="34" charset="0"/>
              </a:rPr>
              <a:t> Requirement</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19" name="Content Placeholder 2"/>
          <p:cNvSpPr txBox="1">
            <a:spLocks/>
          </p:cNvSpPr>
          <p:nvPr/>
        </p:nvSpPr>
        <p:spPr>
          <a:xfrm>
            <a:off x="365758" y="859972"/>
            <a:ext cx="8490857" cy="1190896"/>
          </a:xfrm>
          <a:prstGeom prst="rect">
            <a:avLst/>
          </a:prstGeom>
        </p:spPr>
        <p:txBody>
          <a:bodyPr>
            <a:normAutofit/>
          </a:bodyPr>
          <a:lstStyle/>
          <a:p>
            <a:pPr marR="0" lvl="0" algn="l" defTabSz="914400" rtl="0" eaLnBrk="1" fontAlgn="auto" latinLnBrk="0" hangingPunct="1">
              <a:lnSpc>
                <a:spcPct val="100000"/>
              </a:lnSpc>
              <a:spcBef>
                <a:spcPct val="20000"/>
              </a:spcBef>
              <a:spcAft>
                <a:spcPts val="0"/>
              </a:spcAft>
              <a:buClrTx/>
              <a:buSzTx/>
              <a:tabLst/>
              <a:defRPr/>
            </a:pPr>
            <a:r>
              <a:rPr lang="en-GB" sz="1900" dirty="0" smtClean="0"/>
              <a:t>For a given radiation wavelength and electron beam energy, we can estimate the required maximum </a:t>
            </a:r>
            <a:r>
              <a:rPr lang="en-GB" sz="1900" dirty="0" err="1" smtClean="0"/>
              <a:t>emittance</a:t>
            </a:r>
            <a:r>
              <a:rPr lang="en-GB" sz="1900" dirty="0" smtClean="0"/>
              <a:t>. Lower </a:t>
            </a:r>
            <a:r>
              <a:rPr lang="en-GB" sz="1900" dirty="0" err="1" smtClean="0"/>
              <a:t>emittance</a:t>
            </a:r>
            <a:r>
              <a:rPr lang="en-GB" sz="1900" dirty="0" smtClean="0"/>
              <a:t> will help improve FEL performance, and there will be a separate programme to develop low </a:t>
            </a:r>
            <a:r>
              <a:rPr lang="en-GB" sz="1900" dirty="0" err="1" smtClean="0"/>
              <a:t>emittance</a:t>
            </a:r>
            <a:r>
              <a:rPr lang="en-GB" sz="1900" dirty="0" smtClean="0"/>
              <a:t> beams.</a:t>
            </a:r>
            <a:endParaRPr kumimoji="0" lang="en-GB" sz="1900" b="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TextBox 19"/>
          <p:cNvSpPr txBox="1"/>
          <p:nvPr/>
        </p:nvSpPr>
        <p:spPr>
          <a:xfrm>
            <a:off x="7285703" y="6230983"/>
            <a:ext cx="1858296" cy="615553"/>
          </a:xfrm>
          <a:prstGeom prst="rect">
            <a:avLst/>
          </a:prstGeom>
          <a:noFill/>
        </p:spPr>
        <p:txBody>
          <a:bodyPr wrap="square" rtlCol="0">
            <a:spAutoFit/>
          </a:bodyPr>
          <a:lstStyle/>
          <a:p>
            <a:pPr algn="ctr"/>
            <a:r>
              <a:rPr lang="en-GB" sz="1700" i="1" dirty="0" smtClean="0">
                <a:solidFill>
                  <a:schemeClr val="tx1">
                    <a:lumMod val="50000"/>
                    <a:lumOff val="50000"/>
                  </a:schemeClr>
                </a:solidFill>
              </a:rPr>
              <a:t>Plot courtesy of Neil Thompson</a:t>
            </a:r>
            <a:endParaRPr lang="en-GB" sz="1700" i="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19099" y="2011681"/>
          <a:ext cx="6927621" cy="4044356"/>
        </p:xfrm>
        <a:graphic>
          <a:graphicData uri="http://schemas.openxmlformats.org/drawingml/2006/table">
            <a:tbl>
              <a:tblPr firstRow="1" bandRow="1">
                <a:tableStyleId>{0E3FDE45-AF77-4B5C-9715-49D594BDF05E}</a:tableStyleId>
              </a:tblPr>
              <a:tblGrid>
                <a:gridCol w="2747852"/>
                <a:gridCol w="4179769"/>
              </a:tblGrid>
              <a:tr h="486313">
                <a:tc>
                  <a:txBody>
                    <a:bodyPr/>
                    <a:lstStyle/>
                    <a:p>
                      <a:pPr algn="l"/>
                      <a:r>
                        <a:rPr lang="en-GB" sz="2000" dirty="0" smtClean="0"/>
                        <a:t>Parameter</a:t>
                      </a:r>
                      <a:endParaRPr lang="en-GB" sz="2000" b="0" i="0" dirty="0">
                        <a:solidFill>
                          <a:schemeClr val="bg1"/>
                        </a:solidFill>
                        <a:latin typeface="+mn-lt"/>
                      </a:endParaRPr>
                    </a:p>
                  </a:txBody>
                  <a:tcPr anchor="ctr"/>
                </a:tc>
                <a:tc>
                  <a:txBody>
                    <a:bodyPr/>
                    <a:lstStyle/>
                    <a:p>
                      <a:pPr algn="l"/>
                      <a:r>
                        <a:rPr lang="en-GB" sz="2000" dirty="0" smtClean="0"/>
                        <a:t>Value</a:t>
                      </a:r>
                      <a:endParaRPr lang="en-GB" sz="2000" b="0" dirty="0">
                        <a:solidFill>
                          <a:schemeClr val="bg1"/>
                        </a:solidFill>
                        <a:latin typeface="+mn-lt"/>
                      </a:endParaRPr>
                    </a:p>
                  </a:txBody>
                  <a:tcPr anchor="ctr"/>
                </a:tc>
              </a:tr>
              <a:tr h="352084">
                <a:tc>
                  <a:txBody>
                    <a:bodyPr/>
                    <a:lstStyle/>
                    <a:p>
                      <a:r>
                        <a:rPr lang="en-GB" sz="1600" dirty="0" smtClean="0"/>
                        <a:t>Beam Energy</a:t>
                      </a:r>
                      <a:endParaRPr lang="en-GB" sz="1600" dirty="0">
                        <a:latin typeface="Calibri" pitchFamily="34" charset="0"/>
                      </a:endParaRPr>
                    </a:p>
                  </a:txBody>
                  <a:tcPr anchor="ctr"/>
                </a:tc>
                <a:tc>
                  <a:txBody>
                    <a:bodyPr/>
                    <a:lstStyle/>
                    <a:p>
                      <a:r>
                        <a:rPr lang="en-GB" sz="1600" dirty="0" smtClean="0"/>
                        <a:t>250 </a:t>
                      </a:r>
                      <a:r>
                        <a:rPr lang="en-GB" sz="1600" dirty="0" err="1" smtClean="0"/>
                        <a:t>MeV</a:t>
                      </a:r>
                      <a:endParaRPr lang="en-GB" sz="1600" dirty="0">
                        <a:latin typeface="Calibri" pitchFamily="34" charset="0"/>
                      </a:endParaRPr>
                    </a:p>
                  </a:txBody>
                  <a:tcPr anchor="ctr"/>
                </a:tc>
              </a:tr>
              <a:tr h="352084">
                <a:tc>
                  <a:txBody>
                    <a:bodyPr/>
                    <a:lstStyle/>
                    <a:p>
                      <a:r>
                        <a:rPr lang="en-GB" sz="1600" dirty="0" smtClean="0"/>
                        <a:t>Minimum Gap</a:t>
                      </a:r>
                      <a:endParaRPr lang="en-GB" sz="1600" dirty="0">
                        <a:latin typeface="Calibri" pitchFamily="34" charset="0"/>
                      </a:endParaRPr>
                    </a:p>
                  </a:txBody>
                  <a:tcPr anchor="ctr"/>
                </a:tc>
                <a:tc>
                  <a:txBody>
                    <a:bodyPr/>
                    <a:lstStyle/>
                    <a:p>
                      <a:r>
                        <a:rPr lang="en-GB" sz="1600" dirty="0" smtClean="0"/>
                        <a:t>6 mm (provisional)</a:t>
                      </a:r>
                      <a:endParaRPr lang="en-GB" sz="1600" dirty="0">
                        <a:latin typeface="Calibri" pitchFamily="34" charset="0"/>
                      </a:endParaRPr>
                    </a:p>
                  </a:txBody>
                  <a:tcPr anchor="ctr"/>
                </a:tc>
              </a:tr>
              <a:tr h="352084">
                <a:tc>
                  <a:txBody>
                    <a:bodyPr/>
                    <a:lstStyle/>
                    <a:p>
                      <a:r>
                        <a:rPr lang="en-GB" sz="1600" dirty="0" smtClean="0"/>
                        <a:t>Radiator Period</a:t>
                      </a:r>
                      <a:endParaRPr lang="en-GB" sz="1600" dirty="0">
                        <a:latin typeface="Calibri" pitchFamily="34" charset="0"/>
                      </a:endParaRPr>
                    </a:p>
                  </a:txBody>
                  <a:tcPr anchor="ctr"/>
                </a:tc>
                <a:tc>
                  <a:txBody>
                    <a:bodyPr/>
                    <a:lstStyle/>
                    <a:p>
                      <a:r>
                        <a:rPr lang="en-GB" sz="1600" dirty="0" smtClean="0"/>
                        <a:t>29 mm (provisional)</a:t>
                      </a:r>
                      <a:endParaRPr lang="en-GB" sz="1600" dirty="0">
                        <a:latin typeface="Calibri" pitchFamily="34" charset="0"/>
                      </a:endParaRPr>
                    </a:p>
                  </a:txBody>
                  <a:tcPr anchor="ctr"/>
                </a:tc>
              </a:tr>
              <a:tr h="607362">
                <a:tc>
                  <a:txBody>
                    <a:bodyPr/>
                    <a:lstStyle/>
                    <a:p>
                      <a:r>
                        <a:rPr lang="en-GB" sz="1600" dirty="0" smtClean="0"/>
                        <a:t>Radiator</a:t>
                      </a:r>
                      <a:r>
                        <a:rPr lang="en-GB" sz="1600" baseline="0" dirty="0" smtClean="0"/>
                        <a:t> Tuning</a:t>
                      </a:r>
                      <a:endParaRPr lang="en-GB" sz="1600" dirty="0">
                        <a:latin typeface="Calibri" pitchFamily="34" charset="0"/>
                      </a:endParaRPr>
                    </a:p>
                  </a:txBody>
                  <a:tcPr anchor="ctr"/>
                </a:tc>
                <a:tc>
                  <a:txBody>
                    <a:bodyPr/>
                    <a:lstStyle/>
                    <a:p>
                      <a:r>
                        <a:rPr lang="en-GB" sz="1600" dirty="0" smtClean="0"/>
                        <a:t>100-400 nm </a:t>
                      </a:r>
                    </a:p>
                    <a:p>
                      <a:r>
                        <a:rPr lang="en-GB" sz="1600" dirty="0" smtClean="0"/>
                        <a:t>(2</a:t>
                      </a:r>
                      <a:r>
                        <a:rPr lang="en-GB" sz="1600" baseline="30000" dirty="0" smtClean="0"/>
                        <a:t>nd</a:t>
                      </a:r>
                      <a:r>
                        <a:rPr lang="en-GB" sz="1600" dirty="0" smtClean="0"/>
                        <a:t> to 8</a:t>
                      </a:r>
                      <a:r>
                        <a:rPr lang="en-GB" sz="1600" baseline="30000" dirty="0" smtClean="0"/>
                        <a:t>th</a:t>
                      </a:r>
                      <a:r>
                        <a:rPr lang="en-GB" sz="1600" dirty="0" smtClean="0"/>
                        <a:t> harmonic of </a:t>
                      </a:r>
                      <a:r>
                        <a:rPr lang="en-GB" sz="1600" dirty="0" err="1" smtClean="0"/>
                        <a:t>Ti:Sa</a:t>
                      </a:r>
                      <a:r>
                        <a:rPr lang="en-GB" sz="1600" dirty="0" smtClean="0"/>
                        <a:t> + HHG)</a:t>
                      </a:r>
                      <a:endParaRPr lang="en-GB" sz="1600" dirty="0">
                        <a:latin typeface="Calibri" pitchFamily="34" charset="0"/>
                      </a:endParaRPr>
                    </a:p>
                  </a:txBody>
                  <a:tcPr anchor="ctr"/>
                </a:tc>
              </a:tr>
              <a:tr h="352084">
                <a:tc>
                  <a:txBody>
                    <a:bodyPr/>
                    <a:lstStyle/>
                    <a:p>
                      <a:r>
                        <a:rPr lang="en-GB" sz="1600" dirty="0" smtClean="0"/>
                        <a:t>Bunch Charge</a:t>
                      </a:r>
                      <a:endParaRPr lang="en-GB" sz="1600" dirty="0">
                        <a:latin typeface="Calibri" pitchFamily="34" charset="0"/>
                      </a:endParaRPr>
                    </a:p>
                  </a:txBody>
                  <a:tcPr anchor="ctr"/>
                </a:tc>
                <a:tc>
                  <a:txBody>
                    <a:bodyPr/>
                    <a:lstStyle/>
                    <a:p>
                      <a:r>
                        <a:rPr lang="en-GB" sz="1600" dirty="0" smtClean="0"/>
                        <a:t>20-250 </a:t>
                      </a:r>
                      <a:r>
                        <a:rPr lang="en-GB" sz="1600" dirty="0" err="1" smtClean="0"/>
                        <a:t>pC</a:t>
                      </a:r>
                      <a:endParaRPr lang="en-GB" sz="1600" dirty="0">
                        <a:latin typeface="Calibri" pitchFamily="34" charset="0"/>
                      </a:endParaRPr>
                    </a:p>
                  </a:txBody>
                  <a:tcPr anchor="ctr"/>
                </a:tc>
              </a:tr>
              <a:tr h="352084">
                <a:tc>
                  <a:txBody>
                    <a:bodyPr/>
                    <a:lstStyle/>
                    <a:p>
                      <a:r>
                        <a:rPr lang="en-GB" sz="1600" dirty="0" err="1" smtClean="0"/>
                        <a:t>Emittance</a:t>
                      </a:r>
                      <a:r>
                        <a:rPr lang="en-GB" sz="1600" baseline="0" dirty="0" smtClean="0"/>
                        <a:t> </a:t>
                      </a:r>
                      <a:endParaRPr lang="en-GB" sz="1600" dirty="0">
                        <a:latin typeface="Calibri" pitchFamily="34" charset="0"/>
                      </a:endParaRPr>
                    </a:p>
                  </a:txBody>
                  <a:tcPr anchor="ctr"/>
                </a:tc>
                <a:tc>
                  <a:txBody>
                    <a:bodyPr/>
                    <a:lstStyle/>
                    <a:p>
                      <a:r>
                        <a:rPr lang="en-GB" sz="1600" dirty="0" smtClean="0"/>
                        <a:t>0.2 – 2.0 mm-</a:t>
                      </a:r>
                      <a:r>
                        <a:rPr lang="en-GB" sz="1600" dirty="0" err="1" smtClean="0"/>
                        <a:t>mrad</a:t>
                      </a:r>
                      <a:r>
                        <a:rPr lang="en-GB" sz="1600" dirty="0" smtClean="0"/>
                        <a:t> </a:t>
                      </a:r>
                      <a:r>
                        <a:rPr lang="en-GB" sz="1600" baseline="0" dirty="0" smtClean="0"/>
                        <a:t> (from injector simulations)</a:t>
                      </a:r>
                      <a:endParaRPr lang="en-GB" sz="1600" dirty="0">
                        <a:latin typeface="Calibri" pitchFamily="34" charset="0"/>
                      </a:endParaRPr>
                    </a:p>
                  </a:txBody>
                  <a:tcPr anchor="ctr"/>
                </a:tc>
              </a:tr>
              <a:tr h="352084">
                <a:tc>
                  <a:txBody>
                    <a:bodyPr/>
                    <a:lstStyle/>
                    <a:p>
                      <a:r>
                        <a:rPr lang="en-GB" sz="1600" dirty="0" smtClean="0"/>
                        <a:t>Seed Sources</a:t>
                      </a:r>
                      <a:endParaRPr lang="en-GB" sz="1600" dirty="0">
                        <a:latin typeface="Calibri" pitchFamily="34" charset="0"/>
                      </a:endParaRPr>
                    </a:p>
                  </a:txBody>
                  <a:tcPr anchor="ctr"/>
                </a:tc>
                <a:tc>
                  <a:txBody>
                    <a:bodyPr/>
                    <a:lstStyle/>
                    <a:p>
                      <a:r>
                        <a:rPr lang="en-GB" sz="1600" dirty="0" smtClean="0"/>
                        <a:t>800nm </a:t>
                      </a:r>
                      <a:r>
                        <a:rPr lang="en-GB" sz="1600" dirty="0" err="1" smtClean="0"/>
                        <a:t>Ti:Sa</a:t>
                      </a:r>
                      <a:r>
                        <a:rPr lang="en-GB" sz="1600" dirty="0" smtClean="0"/>
                        <a:t>  + 100 nm HHG</a:t>
                      </a:r>
                      <a:endParaRPr lang="en-GB" sz="1600" dirty="0">
                        <a:latin typeface="Calibri" pitchFamily="34" charset="0"/>
                      </a:endParaRPr>
                    </a:p>
                  </a:txBody>
                  <a:tcPr anchor="ctr"/>
                </a:tc>
              </a:tr>
              <a:tr h="486546">
                <a:tc>
                  <a:txBody>
                    <a:bodyPr/>
                    <a:lstStyle/>
                    <a:p>
                      <a:r>
                        <a:rPr lang="en-GB" sz="1600" dirty="0" smtClean="0"/>
                        <a:t>Afterburners</a:t>
                      </a:r>
                      <a:endParaRPr lang="en-GB" sz="1600" dirty="0">
                        <a:latin typeface="Calibri" pitchFamily="34" charset="0"/>
                      </a:endParaRPr>
                    </a:p>
                  </a:txBody>
                  <a:tcPr anchor="ctr"/>
                </a:tc>
                <a:tc>
                  <a:txBody>
                    <a:bodyPr/>
                    <a:lstStyle/>
                    <a:p>
                      <a:r>
                        <a:rPr lang="en-GB" sz="1600" dirty="0" smtClean="0"/>
                        <a:t>To reach 50 nm, novel </a:t>
                      </a:r>
                      <a:r>
                        <a:rPr lang="en-GB" sz="1600" dirty="0" err="1" smtClean="0"/>
                        <a:t>undulator</a:t>
                      </a:r>
                      <a:r>
                        <a:rPr lang="en-GB" sz="1600" dirty="0" smtClean="0"/>
                        <a:t> technology</a:t>
                      </a:r>
                      <a:endParaRPr lang="en-GB" sz="1600" dirty="0">
                        <a:latin typeface="Calibri" pitchFamily="34" charset="0"/>
                      </a:endParaRPr>
                    </a:p>
                  </a:txBody>
                  <a:tcPr anchor="ctr"/>
                </a:tc>
              </a:tr>
              <a:tr h="351631">
                <a:tc>
                  <a:txBody>
                    <a:bodyPr/>
                    <a:lstStyle/>
                    <a:p>
                      <a:r>
                        <a:rPr lang="en-GB" sz="1600" dirty="0" smtClean="0"/>
                        <a:t>Modulators</a:t>
                      </a:r>
                      <a:endParaRPr lang="en-GB" sz="1600" dirty="0">
                        <a:latin typeface="Calibri" pitchFamily="34" charset="0"/>
                      </a:endParaRPr>
                    </a:p>
                  </a:txBody>
                  <a:tcPr anchor="ctr"/>
                </a:tc>
                <a:tc>
                  <a:txBody>
                    <a:bodyPr/>
                    <a:lstStyle/>
                    <a:p>
                      <a:r>
                        <a:rPr lang="en-GB" sz="1600" dirty="0" smtClean="0"/>
                        <a:t>Strong</a:t>
                      </a:r>
                      <a:r>
                        <a:rPr lang="en-GB" sz="1600" baseline="0" dirty="0" smtClean="0"/>
                        <a:t> R</a:t>
                      </a:r>
                      <a:r>
                        <a:rPr lang="en-GB" sz="1600" baseline="-25000" dirty="0" smtClean="0"/>
                        <a:t>56</a:t>
                      </a:r>
                      <a:r>
                        <a:rPr lang="en-GB" sz="1600" baseline="0" dirty="0" smtClean="0"/>
                        <a:t> to enable EEHG</a:t>
                      </a:r>
                      <a:endParaRPr lang="en-GB" sz="1600" dirty="0">
                        <a:latin typeface="Calibri" pitchFamily="34" charset="0"/>
                      </a:endParaRPr>
                    </a:p>
                  </a:txBody>
                  <a:tcPr anchor="ctr"/>
                </a:tc>
              </a:tr>
            </a:tbl>
          </a:graphicData>
        </a:graphic>
      </p:graphicFrame>
      <p:grpSp>
        <p:nvGrpSpPr>
          <p:cNvPr id="6" name="Group 8"/>
          <p:cNvGrpSpPr/>
          <p:nvPr/>
        </p:nvGrpSpPr>
        <p:grpSpPr>
          <a:xfrm>
            <a:off x="0" y="-7254"/>
            <a:ext cx="9144000" cy="979712"/>
            <a:chOff x="0" y="-7255"/>
            <a:chExt cx="9144000" cy="849085"/>
          </a:xfrm>
        </p:grpSpPr>
        <p:pic>
          <p:nvPicPr>
            <p:cNvPr id="7"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8" name="Picture 7"/>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9"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defRPr/>
            </a:pPr>
            <a:r>
              <a:rPr kumimoji="0" lang="en-GB" sz="3200" b="0" i="0" u="none" strike="noStrike" kern="0" cap="none" spc="0" normalizeH="0" baseline="0" noProof="0" dirty="0" smtClean="0">
                <a:ln>
                  <a:noFill/>
                </a:ln>
                <a:solidFill>
                  <a:schemeClr val="bg1"/>
                </a:solidFill>
                <a:effectLst/>
                <a:uLnTx/>
                <a:uFillTx/>
                <a:latin typeface="Calibri" pitchFamily="34" charset="0"/>
                <a:ea typeface="+mj-ea"/>
                <a:cs typeface="Arial" pitchFamily="34" charset="0"/>
              </a:rPr>
              <a:t>Provisional</a:t>
            </a:r>
            <a:r>
              <a:rPr kumimoji="0" lang="en-GB" sz="3200" b="0" i="0" u="none" strike="noStrike" kern="0" cap="none" spc="0" normalizeH="0" noProof="0" dirty="0" smtClean="0">
                <a:ln>
                  <a:noFill/>
                </a:ln>
                <a:solidFill>
                  <a:schemeClr val="bg1"/>
                </a:solidFill>
                <a:effectLst/>
                <a:uLnTx/>
                <a:uFillTx/>
                <a:latin typeface="Calibri" pitchFamily="34" charset="0"/>
                <a:ea typeface="+mj-ea"/>
                <a:cs typeface="Arial" pitchFamily="34" charset="0"/>
              </a:rPr>
              <a:t> Parameters</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10" name="Content Placeholder 2"/>
          <p:cNvSpPr txBox="1">
            <a:spLocks/>
          </p:cNvSpPr>
          <p:nvPr/>
        </p:nvSpPr>
        <p:spPr>
          <a:xfrm>
            <a:off x="457200" y="912224"/>
            <a:ext cx="8229600" cy="944879"/>
          </a:xfrm>
          <a:prstGeom prst="rect">
            <a:avLst/>
          </a:prstGeom>
        </p:spPr>
        <p:txBody>
          <a:bodyPr>
            <a:noAutofit/>
          </a:bodyPr>
          <a:lstStyle/>
          <a:p>
            <a:pPr lvl="0">
              <a:spcBef>
                <a:spcPct val="20000"/>
              </a:spcBef>
            </a:pPr>
            <a:r>
              <a:rPr kumimoji="0" lang="en-GB" sz="1900" b="0" i="1" u="none" strike="noStrike" kern="1200" cap="none" spc="0" normalizeH="0" noProof="0" dirty="0" smtClean="0">
                <a:ln>
                  <a:noFill/>
                </a:ln>
                <a:solidFill>
                  <a:schemeClr val="tx1"/>
                </a:solidFill>
                <a:effectLst/>
                <a:uLnTx/>
                <a:uFillTx/>
                <a:latin typeface="+mn-lt"/>
                <a:ea typeface="+mn-ea"/>
                <a:cs typeface="+mn-cs"/>
              </a:rPr>
              <a:t>The provisional</a:t>
            </a:r>
            <a:r>
              <a:rPr lang="en-GB" sz="1900" i="1" dirty="0" smtClean="0"/>
              <a:t> parameters are given below.</a:t>
            </a:r>
            <a:r>
              <a:rPr lang="en-GB" sz="1900" dirty="0" smtClean="0"/>
              <a:t> We want CLARA to be as flexible and configurable as possible so the parameters are evolving depending on results of modelling different FEL configurations.</a:t>
            </a:r>
            <a:endParaRPr kumimoji="0" lang="en-GB" sz="1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55140"/>
            <a:ext cx="8229600" cy="4525963"/>
          </a:xfrm>
        </p:spPr>
        <p:txBody>
          <a:bodyPr>
            <a:normAutofit/>
          </a:bodyPr>
          <a:lstStyle/>
          <a:p>
            <a:pPr lvl="1"/>
            <a:r>
              <a:rPr lang="en-GB" sz="2400" dirty="0" smtClean="0">
                <a:solidFill>
                  <a:schemeClr val="bg1">
                    <a:lumMod val="50000"/>
                  </a:schemeClr>
                </a:solidFill>
              </a:rPr>
              <a:t>Motivating factors for a new FEL test facility</a:t>
            </a:r>
          </a:p>
          <a:p>
            <a:pPr lvl="1"/>
            <a:r>
              <a:rPr lang="en-GB" sz="2400" dirty="0" smtClean="0">
                <a:solidFill>
                  <a:schemeClr val="bg1">
                    <a:lumMod val="50000"/>
                  </a:schemeClr>
                </a:solidFill>
              </a:rPr>
              <a:t>International Context (facilities/concepts)</a:t>
            </a:r>
          </a:p>
          <a:p>
            <a:pPr lvl="1"/>
            <a:r>
              <a:rPr lang="en-GB" sz="2400" dirty="0" smtClean="0">
                <a:solidFill>
                  <a:schemeClr val="bg1">
                    <a:lumMod val="50000"/>
                  </a:schemeClr>
                </a:solidFill>
              </a:rPr>
              <a:t>Objectives</a:t>
            </a:r>
          </a:p>
          <a:p>
            <a:pPr lvl="1"/>
            <a:r>
              <a:rPr lang="en-GB" sz="2400" dirty="0" smtClean="0">
                <a:solidFill>
                  <a:schemeClr val="bg1">
                    <a:lumMod val="50000"/>
                  </a:schemeClr>
                </a:solidFill>
              </a:rPr>
              <a:t>Machine Requirements</a:t>
            </a:r>
          </a:p>
          <a:p>
            <a:pPr lvl="1"/>
            <a:r>
              <a:rPr lang="en-GB" sz="2400" b="1" dirty="0" smtClean="0"/>
              <a:t>Machine design (Including first stage already funded)</a:t>
            </a:r>
          </a:p>
          <a:p>
            <a:pPr lvl="1"/>
            <a:r>
              <a:rPr lang="en-GB" sz="2400" dirty="0" smtClean="0">
                <a:solidFill>
                  <a:schemeClr val="bg1">
                    <a:lumMod val="50000"/>
                  </a:schemeClr>
                </a:solidFill>
              </a:rPr>
              <a:t>FEL concepts</a:t>
            </a:r>
          </a:p>
          <a:p>
            <a:pPr lvl="1"/>
            <a:endParaRPr lang="en-GB" dirty="0" smtClean="0"/>
          </a:p>
          <a:p>
            <a:pPr lvl="1"/>
            <a:endParaRPr lang="en-GB" dirty="0"/>
          </a:p>
        </p:txBody>
      </p:sp>
      <p:grpSp>
        <p:nvGrpSpPr>
          <p:cNvPr id="3" name="Group 8"/>
          <p:cNvGrpSpPr/>
          <p:nvPr/>
        </p:nvGrpSpPr>
        <p:grpSpPr>
          <a:xfrm>
            <a:off x="0" y="-7254"/>
            <a:ext cx="9144000" cy="979712"/>
            <a:chOff x="0" y="-7255"/>
            <a:chExt cx="9144000" cy="849085"/>
          </a:xfrm>
        </p:grpSpPr>
        <p:pic>
          <p:nvPicPr>
            <p:cNvPr id="7"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8"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9"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Contents</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2315"/>
            <a:ext cx="7772400" cy="1470025"/>
          </a:xfrm>
        </p:spPr>
        <p:txBody>
          <a:bodyPr/>
          <a:lstStyle/>
          <a:p>
            <a:endParaRPr lang="en-GB"/>
          </a:p>
        </p:txBody>
      </p:sp>
      <p:sp>
        <p:nvSpPr>
          <p:cNvPr id="3" name="Subtitle 2"/>
          <p:cNvSpPr>
            <a:spLocks noGrp="1"/>
          </p:cNvSpPr>
          <p:nvPr>
            <p:ph type="subTitle" idx="1"/>
          </p:nvPr>
        </p:nvSpPr>
        <p:spPr>
          <a:xfrm>
            <a:off x="1371600" y="4278090"/>
            <a:ext cx="6400800" cy="1752600"/>
          </a:xfrm>
        </p:spPr>
        <p:txBody>
          <a:bodyPr/>
          <a:lstStyle/>
          <a:p>
            <a:endParaRPr lang="en-GB"/>
          </a:p>
        </p:txBody>
      </p:sp>
      <p:pic>
        <p:nvPicPr>
          <p:cNvPr id="1026" name="Picture 2"/>
          <p:cNvPicPr>
            <a:picLocks noChangeAspect="1" noChangeArrowheads="1"/>
          </p:cNvPicPr>
          <p:nvPr/>
        </p:nvPicPr>
        <p:blipFill>
          <a:blip r:embed="rId3" cstate="screen"/>
          <a:srcRect/>
          <a:stretch>
            <a:fillRect/>
          </a:stretch>
        </p:blipFill>
        <p:spPr bwMode="auto">
          <a:xfrm>
            <a:off x="0" y="1398943"/>
            <a:ext cx="8458200" cy="4832093"/>
          </a:xfrm>
          <a:prstGeom prst="rect">
            <a:avLst/>
          </a:prstGeom>
          <a:noFill/>
          <a:ln w="9525">
            <a:noFill/>
            <a:miter lim="800000"/>
            <a:headEnd/>
            <a:tailEnd/>
          </a:ln>
        </p:spPr>
      </p:pic>
      <p:sp>
        <p:nvSpPr>
          <p:cNvPr id="6" name="TextBox 5"/>
          <p:cNvSpPr txBox="1"/>
          <p:nvPr/>
        </p:nvSpPr>
        <p:spPr>
          <a:xfrm>
            <a:off x="5905500" y="6192615"/>
            <a:ext cx="2667000" cy="461665"/>
          </a:xfrm>
          <a:prstGeom prst="rect">
            <a:avLst/>
          </a:prstGeom>
          <a:noFill/>
        </p:spPr>
        <p:txBody>
          <a:bodyPr wrap="square" rtlCol="0">
            <a:spAutoFit/>
          </a:bodyPr>
          <a:lstStyle/>
          <a:p>
            <a:pPr algn="ctr" fontAlgn="auto">
              <a:spcBef>
                <a:spcPts val="0"/>
              </a:spcBef>
              <a:spcAft>
                <a:spcPts val="0"/>
              </a:spcAft>
            </a:pPr>
            <a:r>
              <a:rPr lang="en-GB" b="1" dirty="0" smtClean="0">
                <a:solidFill>
                  <a:srgbClr val="FF0000"/>
                </a:solidFill>
                <a:latin typeface="Calibri"/>
                <a:ea typeface="+mn-ea"/>
                <a:cs typeface="+mn-cs"/>
              </a:rPr>
              <a:t>Work In Progress</a:t>
            </a:r>
            <a:endParaRPr lang="en-GB" b="1" dirty="0">
              <a:solidFill>
                <a:srgbClr val="FF0000"/>
              </a:solidFill>
              <a:latin typeface="Calibri"/>
              <a:ea typeface="+mn-ea"/>
              <a:cs typeface="+mn-cs"/>
            </a:endParaRPr>
          </a:p>
        </p:txBody>
      </p:sp>
      <p:grpSp>
        <p:nvGrpSpPr>
          <p:cNvPr id="4" name="Group 8"/>
          <p:cNvGrpSpPr/>
          <p:nvPr/>
        </p:nvGrpSpPr>
        <p:grpSpPr>
          <a:xfrm>
            <a:off x="371477" y="3897090"/>
            <a:ext cx="2924173" cy="2900839"/>
            <a:chOff x="66677" y="3533775"/>
            <a:chExt cx="2924173" cy="2900839"/>
          </a:xfrm>
        </p:grpSpPr>
        <p:sp>
          <p:nvSpPr>
            <p:cNvPr id="7" name="Rounded Rectangle 6"/>
            <p:cNvSpPr/>
            <p:nvPr/>
          </p:nvSpPr>
          <p:spPr>
            <a:xfrm>
              <a:off x="219075" y="3533775"/>
              <a:ext cx="2524125" cy="2009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6677" y="5695950"/>
              <a:ext cx="2924173" cy="738664"/>
            </a:xfrm>
            <a:prstGeom prst="rect">
              <a:avLst/>
            </a:prstGeom>
            <a:noFill/>
          </p:spPr>
          <p:txBody>
            <a:bodyPr wrap="square" rtlCol="0">
              <a:spAutoFit/>
            </a:bodyPr>
            <a:lstStyle/>
            <a:p>
              <a:pPr algn="ctr"/>
              <a:r>
                <a:rPr lang="en-GB" dirty="0" smtClean="0"/>
                <a:t>EBTF</a:t>
              </a:r>
            </a:p>
            <a:p>
              <a:pPr algn="ctr"/>
              <a:r>
                <a:rPr lang="en-GB" sz="1800" dirty="0" smtClean="0"/>
                <a:t>(Under Construction Now)</a:t>
              </a:r>
              <a:endParaRPr lang="en-GB" dirty="0"/>
            </a:p>
          </p:txBody>
        </p:sp>
      </p:grpSp>
      <p:grpSp>
        <p:nvGrpSpPr>
          <p:cNvPr id="10" name="Group 8"/>
          <p:cNvGrpSpPr/>
          <p:nvPr/>
        </p:nvGrpSpPr>
        <p:grpSpPr>
          <a:xfrm>
            <a:off x="0" y="-7254"/>
            <a:ext cx="9144000" cy="979712"/>
            <a:chOff x="0" y="-7255"/>
            <a:chExt cx="9144000" cy="849085"/>
          </a:xfrm>
        </p:grpSpPr>
        <p:pic>
          <p:nvPicPr>
            <p:cNvPr id="11" name="Picture 6"/>
            <p:cNvPicPr>
              <a:picLocks noChangeAspect="1" noChangeArrowheads="1"/>
            </p:cNvPicPr>
            <p:nvPr/>
          </p:nvPicPr>
          <p:blipFill>
            <a:blip r:embed="rId4"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12" name="Picture 11"/>
            <p:cNvPicPr>
              <a:picLocks noChangeAspect="1" noChangeArrowheads="1"/>
            </p:cNvPicPr>
            <p:nvPr/>
          </p:nvPicPr>
          <p:blipFill>
            <a:blip r:embed="rId4"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13"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defRPr/>
            </a:pPr>
            <a:r>
              <a:rPr lang="en-GB" sz="3200" dirty="0" smtClean="0">
                <a:solidFill>
                  <a:schemeClr val="bg1"/>
                </a:solidFill>
              </a:rPr>
              <a:t>Preliminary Layout</a:t>
            </a:r>
            <a:endParaRPr kumimoji="0" lang="en-GB" sz="3200" b="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14" name="Content Placeholder 2"/>
          <p:cNvSpPr txBox="1">
            <a:spLocks/>
          </p:cNvSpPr>
          <p:nvPr/>
        </p:nvSpPr>
        <p:spPr>
          <a:xfrm>
            <a:off x="444136" y="873035"/>
            <a:ext cx="8307978" cy="944879"/>
          </a:xfrm>
          <a:prstGeom prst="rect">
            <a:avLst/>
          </a:prstGeom>
        </p:spPr>
        <p:txBody>
          <a:bodyPr>
            <a:normAutofit fontScale="85000" lnSpcReduction="10000"/>
          </a:bodyPr>
          <a:lstStyle/>
          <a:p>
            <a:pPr lvl="0">
              <a:lnSpc>
                <a:spcPct val="110000"/>
              </a:lnSpc>
              <a:spcBef>
                <a:spcPct val="20000"/>
              </a:spcBef>
              <a:defRPr/>
            </a:pPr>
            <a:r>
              <a:rPr lang="en-GB" sz="2000" dirty="0" smtClean="0"/>
              <a:t>A </a:t>
            </a:r>
            <a:r>
              <a:rPr kumimoji="0" lang="en-GB" sz="2000" b="0" u="none" strike="noStrike" kern="1200" cap="none" spc="0" normalizeH="0" noProof="0" dirty="0" smtClean="0">
                <a:ln>
                  <a:noFill/>
                </a:ln>
                <a:solidFill>
                  <a:schemeClr val="tx1"/>
                </a:solidFill>
                <a:effectLst/>
                <a:uLnTx/>
                <a:uFillTx/>
                <a:latin typeface="+mn-lt"/>
                <a:ea typeface="+mn-ea"/>
                <a:cs typeface="+mn-cs"/>
              </a:rPr>
              <a:t>preliminary layout for CLARA has been established. CLARA will utilise the (</a:t>
            </a:r>
            <a:r>
              <a:rPr kumimoji="0" lang="en-GB" sz="2000" b="1" u="none" strike="noStrike" kern="1200" cap="none" spc="0" normalizeH="0" noProof="0" dirty="0" smtClean="0">
                <a:ln>
                  <a:noFill/>
                </a:ln>
                <a:solidFill>
                  <a:schemeClr val="tx1"/>
                </a:solidFill>
                <a:effectLst/>
                <a:uLnTx/>
                <a:uFillTx/>
                <a:latin typeface="+mn-lt"/>
                <a:ea typeface="+mn-ea"/>
                <a:cs typeface="+mn-cs"/>
              </a:rPr>
              <a:t>E</a:t>
            </a:r>
            <a:r>
              <a:rPr kumimoji="0" lang="en-GB" sz="2000" b="0" u="none" strike="noStrike" kern="1200" cap="none" spc="0" normalizeH="0" noProof="0" dirty="0" smtClean="0">
                <a:ln>
                  <a:noFill/>
                </a:ln>
                <a:solidFill>
                  <a:schemeClr val="tx1"/>
                </a:solidFill>
                <a:effectLst/>
                <a:uLnTx/>
                <a:uFillTx/>
                <a:latin typeface="+mn-lt"/>
                <a:ea typeface="+mn-ea"/>
                <a:cs typeface="+mn-cs"/>
              </a:rPr>
              <a:t>lectron </a:t>
            </a:r>
            <a:r>
              <a:rPr kumimoji="0" lang="en-GB" sz="2000" b="1" u="none" strike="noStrike" kern="1200" cap="none" spc="0" normalizeH="0" noProof="0" dirty="0" smtClean="0">
                <a:ln>
                  <a:noFill/>
                </a:ln>
                <a:solidFill>
                  <a:schemeClr val="tx1"/>
                </a:solidFill>
                <a:effectLst/>
                <a:uLnTx/>
                <a:uFillTx/>
                <a:latin typeface="+mn-lt"/>
                <a:ea typeface="+mn-ea"/>
                <a:cs typeface="+mn-cs"/>
              </a:rPr>
              <a:t>B</a:t>
            </a:r>
            <a:r>
              <a:rPr kumimoji="0" lang="en-GB" sz="2000" b="0" u="none" strike="noStrike" kern="1200" cap="none" spc="0" normalizeH="0" noProof="0" dirty="0" smtClean="0">
                <a:ln>
                  <a:noFill/>
                </a:ln>
                <a:solidFill>
                  <a:schemeClr val="tx1"/>
                </a:solidFill>
                <a:effectLst/>
                <a:uLnTx/>
                <a:uFillTx/>
                <a:latin typeface="+mn-lt"/>
                <a:ea typeface="+mn-ea"/>
                <a:cs typeface="+mn-cs"/>
              </a:rPr>
              <a:t>eam </a:t>
            </a:r>
            <a:r>
              <a:rPr kumimoji="0" lang="en-GB" sz="2000" b="1" u="none" strike="noStrike" kern="1200" cap="none" spc="0" normalizeH="0" noProof="0" dirty="0" smtClean="0">
                <a:ln>
                  <a:noFill/>
                </a:ln>
                <a:solidFill>
                  <a:schemeClr val="tx1"/>
                </a:solidFill>
                <a:effectLst/>
                <a:uLnTx/>
                <a:uFillTx/>
                <a:latin typeface="+mn-lt"/>
                <a:ea typeface="+mn-ea"/>
                <a:cs typeface="+mn-cs"/>
              </a:rPr>
              <a:t>T</a:t>
            </a:r>
            <a:r>
              <a:rPr kumimoji="0" lang="en-GB" sz="2000" b="0" u="none" strike="noStrike" kern="1200" cap="none" spc="0" normalizeH="0" noProof="0" dirty="0" smtClean="0">
                <a:ln>
                  <a:noFill/>
                </a:ln>
                <a:solidFill>
                  <a:schemeClr val="tx1"/>
                </a:solidFill>
                <a:effectLst/>
                <a:uLnTx/>
                <a:uFillTx/>
                <a:latin typeface="+mn-lt"/>
                <a:ea typeface="+mn-ea"/>
                <a:cs typeface="+mn-cs"/>
              </a:rPr>
              <a:t>est </a:t>
            </a:r>
            <a:r>
              <a:rPr kumimoji="0" lang="en-GB" sz="2000" b="1" u="none" strike="noStrike" kern="1200" cap="none" spc="0" normalizeH="0" noProof="0" dirty="0" smtClean="0">
                <a:ln>
                  <a:noFill/>
                </a:ln>
                <a:solidFill>
                  <a:schemeClr val="tx1"/>
                </a:solidFill>
                <a:effectLst/>
                <a:uLnTx/>
                <a:uFillTx/>
                <a:latin typeface="+mn-lt"/>
                <a:ea typeface="+mn-ea"/>
                <a:cs typeface="+mn-cs"/>
              </a:rPr>
              <a:t>F</a:t>
            </a:r>
            <a:r>
              <a:rPr kumimoji="0" lang="en-GB" sz="2000" b="0" u="none" strike="noStrike" kern="1200" cap="none" spc="0" normalizeH="0" noProof="0" dirty="0" smtClean="0">
                <a:ln>
                  <a:noFill/>
                </a:ln>
                <a:solidFill>
                  <a:schemeClr val="tx1"/>
                </a:solidFill>
                <a:effectLst/>
                <a:uLnTx/>
                <a:uFillTx/>
                <a:latin typeface="+mn-lt"/>
                <a:ea typeface="+mn-ea"/>
                <a:cs typeface="+mn-cs"/>
              </a:rPr>
              <a:t>acility) as a first stage - funded and under construction. This consists of a 2.5-cel</a:t>
            </a:r>
            <a:r>
              <a:rPr lang="en-GB" sz="2000" dirty="0" smtClean="0"/>
              <a:t>l S-band RF gun, diagnostics and transport to two experimental areas for industrial applications. </a:t>
            </a:r>
            <a:endParaRPr kumimoji="0" lang="en-GB" sz="2000" b="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Left-Right Arrow 14"/>
          <p:cNvSpPr/>
          <p:nvPr/>
        </p:nvSpPr>
        <p:spPr>
          <a:xfrm>
            <a:off x="470260" y="3213463"/>
            <a:ext cx="7884000" cy="130633"/>
          </a:xfrm>
          <a:prstGeom prst="leftRightArrow">
            <a:avLst>
              <a:gd name="adj1" fmla="val 50000"/>
              <a:gd name="adj2" fmla="val 61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513909" y="2939147"/>
            <a:ext cx="1619794" cy="369332"/>
          </a:xfrm>
          <a:prstGeom prst="rect">
            <a:avLst/>
          </a:prstGeom>
          <a:noFill/>
        </p:spPr>
        <p:txBody>
          <a:bodyPr wrap="square" rtlCol="0">
            <a:spAutoFit/>
          </a:bodyPr>
          <a:lstStyle/>
          <a:p>
            <a:pPr algn="ctr"/>
            <a:r>
              <a:rPr lang="en-GB" dirty="0" smtClean="0"/>
              <a:t>~80m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8"/>
          <p:cNvGrpSpPr/>
          <p:nvPr/>
        </p:nvGrpSpPr>
        <p:grpSpPr>
          <a:xfrm>
            <a:off x="0" y="-7254"/>
            <a:ext cx="9144000" cy="979712"/>
            <a:chOff x="0" y="-7255"/>
            <a:chExt cx="9144000" cy="849085"/>
          </a:xfrm>
        </p:grpSpPr>
        <p:pic>
          <p:nvPicPr>
            <p:cNvPr id="85"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87"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pic>
        <p:nvPicPr>
          <p:cNvPr id="3" name="Picture 2" descr="ClaraOverall.jpg"/>
          <p:cNvPicPr>
            <a:picLocks noChangeAspect="1"/>
          </p:cNvPicPr>
          <p:nvPr/>
        </p:nvPicPr>
        <p:blipFill>
          <a:blip r:embed="rId4" cstate="print"/>
          <a:stretch>
            <a:fillRect/>
          </a:stretch>
        </p:blipFill>
        <p:spPr>
          <a:xfrm>
            <a:off x="899592" y="458768"/>
            <a:ext cx="7275138" cy="6361113"/>
          </a:xfrm>
          <a:prstGeom prst="rect">
            <a:avLst/>
          </a:prstGeom>
          <a:ln>
            <a:noFill/>
          </a:ln>
          <a:effectLst>
            <a:softEdge rad="112500"/>
          </a:effectLst>
        </p:spPr>
      </p:pic>
      <p:sp>
        <p:nvSpPr>
          <p:cNvPr id="115"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Schematic Layout</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84" name="TextBox 83"/>
          <p:cNvSpPr txBox="1"/>
          <p:nvPr/>
        </p:nvSpPr>
        <p:spPr>
          <a:xfrm>
            <a:off x="6477000" y="6414687"/>
            <a:ext cx="2667000" cy="461665"/>
          </a:xfrm>
          <a:prstGeom prst="rect">
            <a:avLst/>
          </a:prstGeom>
          <a:noFill/>
        </p:spPr>
        <p:txBody>
          <a:bodyPr wrap="square" rtlCol="0">
            <a:spAutoFit/>
          </a:bodyPr>
          <a:lstStyle/>
          <a:p>
            <a:pPr algn="ctr" fontAlgn="auto">
              <a:spcBef>
                <a:spcPts val="0"/>
              </a:spcBef>
              <a:spcAft>
                <a:spcPts val="0"/>
              </a:spcAft>
            </a:pPr>
            <a:r>
              <a:rPr lang="en-GB" b="1" dirty="0" smtClean="0">
                <a:solidFill>
                  <a:srgbClr val="FF0000"/>
                </a:solidFill>
                <a:latin typeface="Calibri"/>
                <a:ea typeface="+mn-ea"/>
                <a:cs typeface="+mn-cs"/>
              </a:rPr>
              <a:t>Work In Progress</a:t>
            </a:r>
            <a:endParaRPr lang="en-GB" b="1" dirty="0">
              <a:solidFill>
                <a:srgbClr val="FF0000"/>
              </a:solidFill>
              <a:latin typeface="Calibri"/>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19279" y="2406828"/>
            <a:ext cx="357190"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1" name="Rectangle 10"/>
          <p:cNvSpPr/>
          <p:nvPr/>
        </p:nvSpPr>
        <p:spPr>
          <a:xfrm>
            <a:off x="2621743" y="2406828"/>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8" name="Rectangle 7"/>
          <p:cNvSpPr/>
          <p:nvPr/>
        </p:nvSpPr>
        <p:spPr>
          <a:xfrm>
            <a:off x="3710354" y="2406828"/>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6" name="Rectangle 15"/>
          <p:cNvSpPr/>
          <p:nvPr/>
        </p:nvSpPr>
        <p:spPr>
          <a:xfrm>
            <a:off x="4546769" y="2406828"/>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7" name="Rectangle 16"/>
          <p:cNvSpPr/>
          <p:nvPr/>
        </p:nvSpPr>
        <p:spPr>
          <a:xfrm>
            <a:off x="4340844" y="2406828"/>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19" name="Rectangle 18"/>
          <p:cNvSpPr/>
          <p:nvPr/>
        </p:nvSpPr>
        <p:spPr>
          <a:xfrm>
            <a:off x="5383184" y="2406828"/>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20" name="Rectangle 19"/>
          <p:cNvSpPr/>
          <p:nvPr/>
        </p:nvSpPr>
        <p:spPr>
          <a:xfrm>
            <a:off x="5168870" y="2406828"/>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22" name="Rectangle 21"/>
          <p:cNvSpPr/>
          <p:nvPr/>
        </p:nvSpPr>
        <p:spPr>
          <a:xfrm>
            <a:off x="6219599" y="2406828"/>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23" name="Rectangle 22"/>
          <p:cNvSpPr/>
          <p:nvPr/>
        </p:nvSpPr>
        <p:spPr>
          <a:xfrm>
            <a:off x="6013674" y="2406828"/>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25" name="Rectangle 24"/>
          <p:cNvSpPr/>
          <p:nvPr/>
        </p:nvSpPr>
        <p:spPr>
          <a:xfrm>
            <a:off x="7039236" y="2406828"/>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26" name="Rectangle 25"/>
          <p:cNvSpPr/>
          <p:nvPr/>
        </p:nvSpPr>
        <p:spPr>
          <a:xfrm>
            <a:off x="6850089" y="2406828"/>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grpSp>
        <p:nvGrpSpPr>
          <p:cNvPr id="3" name="Group 36"/>
          <p:cNvGrpSpPr/>
          <p:nvPr/>
        </p:nvGrpSpPr>
        <p:grpSpPr>
          <a:xfrm>
            <a:off x="5005370" y="3802249"/>
            <a:ext cx="285752" cy="357190"/>
            <a:chOff x="3286116" y="4429132"/>
            <a:chExt cx="285752" cy="357190"/>
          </a:xfrm>
        </p:grpSpPr>
        <p:sp>
          <p:nvSpPr>
            <p:cNvPr id="30" name="Rectangle 29"/>
            <p:cNvSpPr/>
            <p:nvPr/>
          </p:nvSpPr>
          <p:spPr>
            <a:xfrm>
              <a:off x="3286116"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34" name="Rectangle 33"/>
            <p:cNvSpPr/>
            <p:nvPr/>
          </p:nvSpPr>
          <p:spPr>
            <a:xfrm>
              <a:off x="3357554"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35" name="Rectangle 34"/>
            <p:cNvSpPr/>
            <p:nvPr/>
          </p:nvSpPr>
          <p:spPr>
            <a:xfrm>
              <a:off x="3428992"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36" name="Rectangle 35"/>
            <p:cNvSpPr/>
            <p:nvPr/>
          </p:nvSpPr>
          <p:spPr>
            <a:xfrm>
              <a:off x="3500430"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grpSp>
      <p:grpSp>
        <p:nvGrpSpPr>
          <p:cNvPr id="4" name="Group 37"/>
          <p:cNvGrpSpPr/>
          <p:nvPr/>
        </p:nvGrpSpPr>
        <p:grpSpPr>
          <a:xfrm>
            <a:off x="2310824" y="2362720"/>
            <a:ext cx="285752" cy="357190"/>
            <a:chOff x="3286116" y="4429132"/>
            <a:chExt cx="285752" cy="357190"/>
          </a:xfrm>
        </p:grpSpPr>
        <p:sp>
          <p:nvSpPr>
            <p:cNvPr id="39" name="Rectangle 38"/>
            <p:cNvSpPr/>
            <p:nvPr/>
          </p:nvSpPr>
          <p:spPr>
            <a:xfrm>
              <a:off x="3286116"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0" name="Rectangle 39"/>
            <p:cNvSpPr/>
            <p:nvPr/>
          </p:nvSpPr>
          <p:spPr>
            <a:xfrm>
              <a:off x="3357554"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1" name="Rectangle 40"/>
            <p:cNvSpPr/>
            <p:nvPr/>
          </p:nvSpPr>
          <p:spPr>
            <a:xfrm>
              <a:off x="3428992"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2" name="Rectangle 41"/>
            <p:cNvSpPr/>
            <p:nvPr/>
          </p:nvSpPr>
          <p:spPr>
            <a:xfrm>
              <a:off x="3500430"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grpSp>
      <p:sp>
        <p:nvSpPr>
          <p:cNvPr id="43" name="Rectangle 42"/>
          <p:cNvSpPr/>
          <p:nvPr/>
        </p:nvSpPr>
        <p:spPr>
          <a:xfrm>
            <a:off x="3512818" y="2406828"/>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grpSp>
        <p:nvGrpSpPr>
          <p:cNvPr id="5" name="Group 43"/>
          <p:cNvGrpSpPr/>
          <p:nvPr/>
        </p:nvGrpSpPr>
        <p:grpSpPr>
          <a:xfrm>
            <a:off x="3201899" y="2362720"/>
            <a:ext cx="285752" cy="357190"/>
            <a:chOff x="3286116" y="4429132"/>
            <a:chExt cx="285752" cy="357190"/>
          </a:xfrm>
        </p:grpSpPr>
        <p:sp>
          <p:nvSpPr>
            <p:cNvPr id="45" name="Rectangle 44"/>
            <p:cNvSpPr/>
            <p:nvPr/>
          </p:nvSpPr>
          <p:spPr>
            <a:xfrm>
              <a:off x="3286116"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6" name="Rectangle 45"/>
            <p:cNvSpPr/>
            <p:nvPr/>
          </p:nvSpPr>
          <p:spPr>
            <a:xfrm>
              <a:off x="3357554"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7" name="Rectangle 46"/>
            <p:cNvSpPr/>
            <p:nvPr/>
          </p:nvSpPr>
          <p:spPr>
            <a:xfrm>
              <a:off x="3428992"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48" name="Rectangle 47"/>
            <p:cNvSpPr/>
            <p:nvPr/>
          </p:nvSpPr>
          <p:spPr>
            <a:xfrm>
              <a:off x="3500430"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grpSp>
      <p:sp>
        <p:nvSpPr>
          <p:cNvPr id="49" name="Rectangle 48"/>
          <p:cNvSpPr/>
          <p:nvPr/>
        </p:nvSpPr>
        <p:spPr>
          <a:xfrm>
            <a:off x="1919815" y="2406828"/>
            <a:ext cx="357190"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52" name="Rectangle 51"/>
          <p:cNvSpPr/>
          <p:nvPr/>
        </p:nvSpPr>
        <p:spPr>
          <a:xfrm>
            <a:off x="5076808" y="4373753"/>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53" name="Rectangle 52"/>
          <p:cNvSpPr/>
          <p:nvPr/>
        </p:nvSpPr>
        <p:spPr>
          <a:xfrm>
            <a:off x="5076808" y="4873819"/>
            <a:ext cx="357190"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54" name="Rectangle 53"/>
          <p:cNvSpPr/>
          <p:nvPr/>
        </p:nvSpPr>
        <p:spPr>
          <a:xfrm>
            <a:off x="5076808" y="5373885"/>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56" name="TextBox 55"/>
          <p:cNvSpPr txBox="1"/>
          <p:nvPr/>
        </p:nvSpPr>
        <p:spPr>
          <a:xfrm>
            <a:off x="5553939" y="3802249"/>
            <a:ext cx="1880323" cy="369332"/>
          </a:xfrm>
          <a:prstGeom prst="rect">
            <a:avLst/>
          </a:prstGeom>
          <a:noFill/>
        </p:spPr>
        <p:txBody>
          <a:bodyPr wrap="none" rtlCol="0">
            <a:spAutoFit/>
          </a:bodyPr>
          <a:lstStyle/>
          <a:p>
            <a:pPr fontAlgn="auto">
              <a:spcBef>
                <a:spcPts val="0"/>
              </a:spcBef>
              <a:spcAft>
                <a:spcPts val="0"/>
              </a:spcAft>
            </a:pPr>
            <a:r>
              <a:rPr lang="en-GB" sz="1800" dirty="0" smtClean="0">
                <a:solidFill>
                  <a:prstClr val="black"/>
                </a:solidFill>
                <a:latin typeface="Calibri"/>
                <a:ea typeface="+mn-ea"/>
                <a:cs typeface="+mn-cs"/>
              </a:rPr>
              <a:t>Chicane (1m long)</a:t>
            </a:r>
            <a:endParaRPr lang="en-GB" sz="1800" dirty="0">
              <a:solidFill>
                <a:prstClr val="black"/>
              </a:solidFill>
              <a:latin typeface="Calibri"/>
              <a:ea typeface="+mn-ea"/>
              <a:cs typeface="+mn-cs"/>
            </a:endParaRPr>
          </a:p>
        </p:txBody>
      </p:sp>
      <p:sp>
        <p:nvSpPr>
          <p:cNvPr id="57" name="TextBox 56"/>
          <p:cNvSpPr txBox="1"/>
          <p:nvPr/>
        </p:nvSpPr>
        <p:spPr>
          <a:xfrm>
            <a:off x="5505436" y="4302315"/>
            <a:ext cx="2876621" cy="369332"/>
          </a:xfrm>
          <a:prstGeom prst="rect">
            <a:avLst/>
          </a:prstGeom>
          <a:noFill/>
        </p:spPr>
        <p:txBody>
          <a:bodyPr wrap="none" rtlCol="0">
            <a:spAutoFit/>
          </a:bodyPr>
          <a:lstStyle/>
          <a:p>
            <a:pPr fontAlgn="auto">
              <a:spcBef>
                <a:spcPts val="0"/>
              </a:spcBef>
              <a:spcAft>
                <a:spcPts val="0"/>
              </a:spcAft>
            </a:pPr>
            <a:r>
              <a:rPr lang="en-GB" sz="1800" dirty="0" smtClean="0">
                <a:solidFill>
                  <a:prstClr val="black"/>
                </a:solidFill>
                <a:latin typeface="Calibri"/>
                <a:ea typeface="+mn-ea"/>
                <a:cs typeface="+mn-cs"/>
              </a:rPr>
              <a:t>Diagnostic/Matching Section</a:t>
            </a:r>
            <a:endParaRPr lang="en-GB" sz="1800" dirty="0">
              <a:solidFill>
                <a:prstClr val="black"/>
              </a:solidFill>
              <a:latin typeface="Calibri"/>
              <a:ea typeface="+mn-ea"/>
              <a:cs typeface="+mn-cs"/>
            </a:endParaRPr>
          </a:p>
        </p:txBody>
      </p:sp>
      <p:sp>
        <p:nvSpPr>
          <p:cNvPr id="58" name="TextBox 57"/>
          <p:cNvSpPr txBox="1"/>
          <p:nvPr/>
        </p:nvSpPr>
        <p:spPr>
          <a:xfrm>
            <a:off x="5625377" y="4802381"/>
            <a:ext cx="3370731" cy="369332"/>
          </a:xfrm>
          <a:prstGeom prst="rect">
            <a:avLst/>
          </a:prstGeom>
          <a:noFill/>
        </p:spPr>
        <p:txBody>
          <a:bodyPr wrap="none" rtlCol="0">
            <a:spAutoFit/>
          </a:bodyPr>
          <a:lstStyle/>
          <a:p>
            <a:pPr fontAlgn="auto">
              <a:spcBef>
                <a:spcPts val="0"/>
              </a:spcBef>
              <a:spcAft>
                <a:spcPts val="0"/>
              </a:spcAft>
            </a:pPr>
            <a:r>
              <a:rPr lang="en-GB" sz="1800" dirty="0" smtClean="0">
                <a:solidFill>
                  <a:prstClr val="black"/>
                </a:solidFill>
                <a:latin typeface="Calibri"/>
                <a:ea typeface="+mn-ea"/>
                <a:cs typeface="+mn-cs"/>
              </a:rPr>
              <a:t>Modulator Undulator (1.5m long) </a:t>
            </a:r>
            <a:endParaRPr lang="en-GB" sz="1800" dirty="0">
              <a:solidFill>
                <a:prstClr val="black"/>
              </a:solidFill>
              <a:latin typeface="Calibri"/>
              <a:ea typeface="+mn-ea"/>
              <a:cs typeface="+mn-cs"/>
            </a:endParaRPr>
          </a:p>
        </p:txBody>
      </p:sp>
      <p:sp>
        <p:nvSpPr>
          <p:cNvPr id="59" name="TextBox 58"/>
          <p:cNvSpPr txBox="1"/>
          <p:nvPr/>
        </p:nvSpPr>
        <p:spPr>
          <a:xfrm>
            <a:off x="5820334" y="5302447"/>
            <a:ext cx="3165547" cy="369332"/>
          </a:xfrm>
          <a:prstGeom prst="rect">
            <a:avLst/>
          </a:prstGeom>
          <a:noFill/>
        </p:spPr>
        <p:txBody>
          <a:bodyPr wrap="none" rtlCol="0">
            <a:spAutoFit/>
          </a:bodyPr>
          <a:lstStyle/>
          <a:p>
            <a:pPr fontAlgn="auto">
              <a:spcBef>
                <a:spcPts val="0"/>
              </a:spcBef>
              <a:spcAft>
                <a:spcPts val="0"/>
              </a:spcAft>
            </a:pPr>
            <a:r>
              <a:rPr lang="en-GB" sz="1800" dirty="0" smtClean="0">
                <a:solidFill>
                  <a:prstClr val="black"/>
                </a:solidFill>
                <a:latin typeface="Calibri"/>
                <a:ea typeface="+mn-ea"/>
                <a:cs typeface="+mn-cs"/>
              </a:rPr>
              <a:t>Radiator Undulator (2.5m long) </a:t>
            </a:r>
            <a:endParaRPr lang="en-GB" sz="1800" dirty="0">
              <a:solidFill>
                <a:prstClr val="black"/>
              </a:solidFill>
              <a:latin typeface="Calibri"/>
              <a:ea typeface="+mn-ea"/>
              <a:cs typeface="+mn-cs"/>
            </a:endParaRPr>
          </a:p>
        </p:txBody>
      </p:sp>
      <p:cxnSp>
        <p:nvCxnSpPr>
          <p:cNvPr id="61" name="Straight Arrow Connector 60"/>
          <p:cNvCxnSpPr/>
          <p:nvPr/>
        </p:nvCxnSpPr>
        <p:spPr>
          <a:xfrm>
            <a:off x="1109093" y="2482592"/>
            <a:ext cx="71438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2" name="Straight Arrow Connector 61"/>
          <p:cNvCxnSpPr/>
          <p:nvPr/>
        </p:nvCxnSpPr>
        <p:spPr>
          <a:xfrm>
            <a:off x="1109093" y="2638183"/>
            <a:ext cx="71438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3" name="TextBox 62"/>
          <p:cNvSpPr txBox="1"/>
          <p:nvPr/>
        </p:nvSpPr>
        <p:spPr>
          <a:xfrm>
            <a:off x="930976" y="2068274"/>
            <a:ext cx="821059" cy="338554"/>
          </a:xfrm>
          <a:prstGeom prst="rect">
            <a:avLst/>
          </a:prstGeom>
          <a:noFill/>
        </p:spPr>
        <p:txBody>
          <a:bodyPr wrap="none" rtlCol="0">
            <a:spAutoFit/>
          </a:bodyPr>
          <a:lstStyle/>
          <a:p>
            <a:pPr fontAlgn="auto">
              <a:spcBef>
                <a:spcPts val="0"/>
              </a:spcBef>
              <a:spcAft>
                <a:spcPts val="0"/>
              </a:spcAft>
            </a:pPr>
            <a:r>
              <a:rPr lang="en-GB" sz="1600" dirty="0">
                <a:solidFill>
                  <a:prstClr val="black"/>
                </a:solidFill>
                <a:latin typeface="Calibri"/>
                <a:ea typeface="+mn-ea"/>
                <a:cs typeface="+mn-cs"/>
              </a:rPr>
              <a:t>e</a:t>
            </a:r>
            <a:r>
              <a:rPr lang="en-GB" sz="1600" dirty="0" smtClean="0">
                <a:solidFill>
                  <a:prstClr val="black"/>
                </a:solidFill>
                <a:latin typeface="Calibri"/>
                <a:ea typeface="+mn-ea"/>
                <a:cs typeface="+mn-cs"/>
              </a:rPr>
              <a:t>-beam</a:t>
            </a:r>
            <a:endParaRPr lang="en-GB" sz="1600" dirty="0">
              <a:solidFill>
                <a:prstClr val="black"/>
              </a:solidFill>
              <a:latin typeface="Calibri"/>
              <a:ea typeface="+mn-ea"/>
              <a:cs typeface="+mn-cs"/>
            </a:endParaRPr>
          </a:p>
        </p:txBody>
      </p:sp>
      <p:sp>
        <p:nvSpPr>
          <p:cNvPr id="64" name="TextBox 63"/>
          <p:cNvSpPr txBox="1"/>
          <p:nvPr/>
        </p:nvSpPr>
        <p:spPr>
          <a:xfrm>
            <a:off x="823341" y="2621142"/>
            <a:ext cx="1063112" cy="338554"/>
          </a:xfrm>
          <a:prstGeom prst="rect">
            <a:avLst/>
          </a:prstGeom>
          <a:noFill/>
        </p:spPr>
        <p:txBody>
          <a:bodyPr wrap="none" rtlCol="0">
            <a:spAutoFit/>
          </a:bodyPr>
          <a:lstStyle/>
          <a:p>
            <a:pPr fontAlgn="auto">
              <a:spcBef>
                <a:spcPts val="0"/>
              </a:spcBef>
              <a:spcAft>
                <a:spcPts val="0"/>
              </a:spcAft>
            </a:pPr>
            <a:r>
              <a:rPr lang="en-GB" sz="1600" dirty="0" smtClean="0">
                <a:solidFill>
                  <a:prstClr val="black"/>
                </a:solidFill>
                <a:latin typeface="Calibri"/>
                <a:ea typeface="+mn-ea"/>
                <a:cs typeface="+mn-cs"/>
              </a:rPr>
              <a:t>Laser seed</a:t>
            </a:r>
            <a:endParaRPr lang="en-GB" sz="1600" dirty="0">
              <a:solidFill>
                <a:prstClr val="black"/>
              </a:solidFill>
              <a:latin typeface="Calibri"/>
              <a:ea typeface="+mn-ea"/>
              <a:cs typeface="+mn-cs"/>
            </a:endParaRPr>
          </a:p>
        </p:txBody>
      </p:sp>
      <p:cxnSp>
        <p:nvCxnSpPr>
          <p:cNvPr id="66" name="Straight Connector 65"/>
          <p:cNvCxnSpPr/>
          <p:nvPr/>
        </p:nvCxnSpPr>
        <p:spPr>
          <a:xfrm rot="5400000">
            <a:off x="1644878" y="2013125"/>
            <a:ext cx="500066" cy="1588"/>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rot="5400000">
            <a:off x="2502928" y="2013125"/>
            <a:ext cx="500066" cy="1588"/>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rot="5400000">
            <a:off x="3431622" y="2013125"/>
            <a:ext cx="500066" cy="1588"/>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rot="5400000">
            <a:off x="4217440" y="2013125"/>
            <a:ext cx="500066" cy="1588"/>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rot="5400000">
            <a:off x="5074696" y="2013125"/>
            <a:ext cx="500066" cy="1588"/>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rot="5400000">
            <a:off x="5931952" y="2013125"/>
            <a:ext cx="500066" cy="1588"/>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rot="5400000">
            <a:off x="6717770" y="2013125"/>
            <a:ext cx="500066" cy="1588"/>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rot="5400000">
            <a:off x="7553922" y="2013125"/>
            <a:ext cx="500066" cy="1588"/>
          </a:xfrm>
          <a:prstGeom prst="line">
            <a:avLst/>
          </a:prstGeom>
        </p:spPr>
        <p:style>
          <a:lnRef idx="1">
            <a:schemeClr val="dk1"/>
          </a:lnRef>
          <a:fillRef idx="0">
            <a:schemeClr val="dk1"/>
          </a:fillRef>
          <a:effectRef idx="0">
            <a:schemeClr val="dk1"/>
          </a:effectRef>
          <a:fontRef idx="minor">
            <a:schemeClr val="tx1"/>
          </a:fontRef>
        </p:style>
      </p:cxnSp>
      <p:sp>
        <p:nvSpPr>
          <p:cNvPr id="74" name="Rectangle 73"/>
          <p:cNvSpPr/>
          <p:nvPr/>
        </p:nvSpPr>
        <p:spPr>
          <a:xfrm>
            <a:off x="7681389" y="2406828"/>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
        <p:nvSpPr>
          <p:cNvPr id="75" name="TextBox 74"/>
          <p:cNvSpPr txBox="1"/>
          <p:nvPr/>
        </p:nvSpPr>
        <p:spPr>
          <a:xfrm>
            <a:off x="1680597" y="1335258"/>
            <a:ext cx="452368" cy="338554"/>
          </a:xfrm>
          <a:prstGeom prst="rect">
            <a:avLst/>
          </a:prstGeom>
          <a:noFill/>
        </p:spPr>
        <p:txBody>
          <a:bodyPr wrap="none" rtlCol="0">
            <a:spAutoFit/>
          </a:bodyPr>
          <a:lstStyle/>
          <a:p>
            <a:pPr fontAlgn="auto">
              <a:spcBef>
                <a:spcPts val="0"/>
              </a:spcBef>
              <a:spcAft>
                <a:spcPts val="0"/>
              </a:spcAft>
            </a:pPr>
            <a:r>
              <a:rPr lang="en-GB" sz="1600" dirty="0" smtClean="0">
                <a:solidFill>
                  <a:prstClr val="black"/>
                </a:solidFill>
                <a:latin typeface="Calibri"/>
                <a:ea typeface="+mn-ea"/>
                <a:cs typeface="+mn-cs"/>
              </a:rPr>
              <a:t>0m</a:t>
            </a:r>
            <a:endParaRPr lang="en-GB" sz="1600" dirty="0">
              <a:solidFill>
                <a:prstClr val="black"/>
              </a:solidFill>
              <a:latin typeface="Calibri"/>
              <a:ea typeface="+mn-ea"/>
              <a:cs typeface="+mn-cs"/>
            </a:endParaRPr>
          </a:p>
        </p:txBody>
      </p:sp>
      <p:sp>
        <p:nvSpPr>
          <p:cNvPr id="76" name="TextBox 75"/>
          <p:cNvSpPr txBox="1"/>
          <p:nvPr/>
        </p:nvSpPr>
        <p:spPr>
          <a:xfrm>
            <a:off x="2537853" y="1335258"/>
            <a:ext cx="452368" cy="338554"/>
          </a:xfrm>
          <a:prstGeom prst="rect">
            <a:avLst/>
          </a:prstGeom>
          <a:noFill/>
        </p:spPr>
        <p:txBody>
          <a:bodyPr wrap="none" rtlCol="0">
            <a:spAutoFit/>
          </a:bodyPr>
          <a:lstStyle/>
          <a:p>
            <a:pPr fontAlgn="auto">
              <a:spcBef>
                <a:spcPts val="0"/>
              </a:spcBef>
              <a:spcAft>
                <a:spcPts val="0"/>
              </a:spcAft>
            </a:pPr>
            <a:r>
              <a:rPr lang="en-GB" sz="1600" dirty="0">
                <a:solidFill>
                  <a:prstClr val="black"/>
                </a:solidFill>
                <a:latin typeface="Calibri"/>
                <a:ea typeface="+mn-ea"/>
                <a:cs typeface="+mn-cs"/>
              </a:rPr>
              <a:t>3</a:t>
            </a:r>
            <a:r>
              <a:rPr lang="en-GB" sz="1600" dirty="0" smtClean="0">
                <a:solidFill>
                  <a:prstClr val="black"/>
                </a:solidFill>
                <a:latin typeface="Calibri"/>
                <a:ea typeface="+mn-ea"/>
                <a:cs typeface="+mn-cs"/>
              </a:rPr>
              <a:t>m</a:t>
            </a:r>
            <a:endParaRPr lang="en-GB" sz="1600" dirty="0">
              <a:solidFill>
                <a:prstClr val="black"/>
              </a:solidFill>
              <a:latin typeface="Calibri"/>
              <a:ea typeface="+mn-ea"/>
              <a:cs typeface="+mn-cs"/>
            </a:endParaRPr>
          </a:p>
        </p:txBody>
      </p:sp>
      <p:sp>
        <p:nvSpPr>
          <p:cNvPr id="77" name="TextBox 76"/>
          <p:cNvSpPr txBox="1"/>
          <p:nvPr/>
        </p:nvSpPr>
        <p:spPr>
          <a:xfrm>
            <a:off x="3466547" y="1335258"/>
            <a:ext cx="452368" cy="338554"/>
          </a:xfrm>
          <a:prstGeom prst="rect">
            <a:avLst/>
          </a:prstGeom>
          <a:noFill/>
        </p:spPr>
        <p:txBody>
          <a:bodyPr wrap="none" rtlCol="0">
            <a:spAutoFit/>
          </a:bodyPr>
          <a:lstStyle/>
          <a:p>
            <a:pPr fontAlgn="auto">
              <a:spcBef>
                <a:spcPts val="0"/>
              </a:spcBef>
              <a:spcAft>
                <a:spcPts val="0"/>
              </a:spcAft>
            </a:pPr>
            <a:r>
              <a:rPr lang="en-GB" sz="1600" dirty="0">
                <a:solidFill>
                  <a:prstClr val="black"/>
                </a:solidFill>
                <a:latin typeface="Calibri"/>
                <a:ea typeface="+mn-ea"/>
                <a:cs typeface="+mn-cs"/>
              </a:rPr>
              <a:t>6</a:t>
            </a:r>
            <a:r>
              <a:rPr lang="en-GB" sz="1600" dirty="0" smtClean="0">
                <a:solidFill>
                  <a:prstClr val="black"/>
                </a:solidFill>
                <a:latin typeface="Calibri"/>
                <a:ea typeface="+mn-ea"/>
                <a:cs typeface="+mn-cs"/>
              </a:rPr>
              <a:t>m</a:t>
            </a:r>
            <a:endParaRPr lang="en-GB" sz="1600" dirty="0">
              <a:solidFill>
                <a:prstClr val="black"/>
              </a:solidFill>
              <a:latin typeface="Calibri"/>
              <a:ea typeface="+mn-ea"/>
              <a:cs typeface="+mn-cs"/>
            </a:endParaRPr>
          </a:p>
        </p:txBody>
      </p:sp>
      <p:sp>
        <p:nvSpPr>
          <p:cNvPr id="78" name="TextBox 77"/>
          <p:cNvSpPr txBox="1"/>
          <p:nvPr/>
        </p:nvSpPr>
        <p:spPr>
          <a:xfrm>
            <a:off x="4252365" y="1335258"/>
            <a:ext cx="452368" cy="338554"/>
          </a:xfrm>
          <a:prstGeom prst="rect">
            <a:avLst/>
          </a:prstGeom>
          <a:noFill/>
        </p:spPr>
        <p:txBody>
          <a:bodyPr wrap="none" rtlCol="0">
            <a:spAutoFit/>
          </a:bodyPr>
          <a:lstStyle/>
          <a:p>
            <a:pPr fontAlgn="auto">
              <a:spcBef>
                <a:spcPts val="0"/>
              </a:spcBef>
              <a:spcAft>
                <a:spcPts val="0"/>
              </a:spcAft>
            </a:pPr>
            <a:r>
              <a:rPr lang="en-GB" sz="1600" dirty="0">
                <a:solidFill>
                  <a:prstClr val="black"/>
                </a:solidFill>
                <a:latin typeface="Calibri"/>
                <a:ea typeface="+mn-ea"/>
                <a:cs typeface="+mn-cs"/>
              </a:rPr>
              <a:t>9</a:t>
            </a:r>
            <a:r>
              <a:rPr lang="en-GB" sz="1600" dirty="0" smtClean="0">
                <a:solidFill>
                  <a:prstClr val="black"/>
                </a:solidFill>
                <a:latin typeface="Calibri"/>
                <a:ea typeface="+mn-ea"/>
                <a:cs typeface="+mn-cs"/>
              </a:rPr>
              <a:t>m</a:t>
            </a:r>
            <a:endParaRPr lang="en-GB" sz="1600" dirty="0">
              <a:solidFill>
                <a:prstClr val="black"/>
              </a:solidFill>
              <a:latin typeface="Calibri"/>
              <a:ea typeface="+mn-ea"/>
              <a:cs typeface="+mn-cs"/>
            </a:endParaRPr>
          </a:p>
        </p:txBody>
      </p:sp>
      <p:sp>
        <p:nvSpPr>
          <p:cNvPr id="79" name="TextBox 78"/>
          <p:cNvSpPr txBox="1"/>
          <p:nvPr/>
        </p:nvSpPr>
        <p:spPr>
          <a:xfrm>
            <a:off x="5109621" y="1335258"/>
            <a:ext cx="556563" cy="338554"/>
          </a:xfrm>
          <a:prstGeom prst="rect">
            <a:avLst/>
          </a:prstGeom>
          <a:noFill/>
        </p:spPr>
        <p:txBody>
          <a:bodyPr wrap="none" rtlCol="0">
            <a:spAutoFit/>
          </a:bodyPr>
          <a:lstStyle/>
          <a:p>
            <a:pPr fontAlgn="auto">
              <a:spcBef>
                <a:spcPts val="0"/>
              </a:spcBef>
              <a:spcAft>
                <a:spcPts val="0"/>
              </a:spcAft>
            </a:pPr>
            <a:r>
              <a:rPr lang="en-GB" sz="1600" dirty="0" smtClean="0">
                <a:solidFill>
                  <a:prstClr val="black"/>
                </a:solidFill>
                <a:latin typeface="Calibri"/>
                <a:ea typeface="+mn-ea"/>
                <a:cs typeface="+mn-cs"/>
              </a:rPr>
              <a:t>12m</a:t>
            </a:r>
            <a:endParaRPr lang="en-GB" sz="1600" dirty="0">
              <a:solidFill>
                <a:prstClr val="black"/>
              </a:solidFill>
              <a:latin typeface="Calibri"/>
              <a:ea typeface="+mn-ea"/>
              <a:cs typeface="+mn-cs"/>
            </a:endParaRPr>
          </a:p>
        </p:txBody>
      </p:sp>
      <p:sp>
        <p:nvSpPr>
          <p:cNvPr id="80" name="TextBox 79"/>
          <p:cNvSpPr txBox="1"/>
          <p:nvPr/>
        </p:nvSpPr>
        <p:spPr>
          <a:xfrm>
            <a:off x="5966877" y="1335258"/>
            <a:ext cx="556563" cy="338554"/>
          </a:xfrm>
          <a:prstGeom prst="rect">
            <a:avLst/>
          </a:prstGeom>
          <a:noFill/>
        </p:spPr>
        <p:txBody>
          <a:bodyPr wrap="none" rtlCol="0">
            <a:spAutoFit/>
          </a:bodyPr>
          <a:lstStyle/>
          <a:p>
            <a:pPr fontAlgn="auto">
              <a:spcBef>
                <a:spcPts val="0"/>
              </a:spcBef>
              <a:spcAft>
                <a:spcPts val="0"/>
              </a:spcAft>
            </a:pPr>
            <a:r>
              <a:rPr lang="en-GB" sz="1600" dirty="0" smtClean="0">
                <a:solidFill>
                  <a:prstClr val="black"/>
                </a:solidFill>
                <a:latin typeface="Calibri"/>
                <a:ea typeface="+mn-ea"/>
                <a:cs typeface="+mn-cs"/>
              </a:rPr>
              <a:t>15m</a:t>
            </a:r>
            <a:endParaRPr lang="en-GB" sz="1600" dirty="0">
              <a:solidFill>
                <a:prstClr val="black"/>
              </a:solidFill>
              <a:latin typeface="Calibri"/>
              <a:ea typeface="+mn-ea"/>
              <a:cs typeface="+mn-cs"/>
            </a:endParaRPr>
          </a:p>
        </p:txBody>
      </p:sp>
      <p:sp>
        <p:nvSpPr>
          <p:cNvPr id="81" name="TextBox 80"/>
          <p:cNvSpPr txBox="1"/>
          <p:nvPr/>
        </p:nvSpPr>
        <p:spPr>
          <a:xfrm>
            <a:off x="6752695" y="1335258"/>
            <a:ext cx="556563" cy="338554"/>
          </a:xfrm>
          <a:prstGeom prst="rect">
            <a:avLst/>
          </a:prstGeom>
          <a:noFill/>
        </p:spPr>
        <p:txBody>
          <a:bodyPr wrap="none" rtlCol="0">
            <a:spAutoFit/>
          </a:bodyPr>
          <a:lstStyle/>
          <a:p>
            <a:pPr fontAlgn="auto">
              <a:spcBef>
                <a:spcPts val="0"/>
              </a:spcBef>
              <a:spcAft>
                <a:spcPts val="0"/>
              </a:spcAft>
            </a:pPr>
            <a:r>
              <a:rPr lang="en-GB" sz="1600" dirty="0" smtClean="0">
                <a:solidFill>
                  <a:prstClr val="black"/>
                </a:solidFill>
                <a:latin typeface="Calibri"/>
                <a:ea typeface="+mn-ea"/>
                <a:cs typeface="+mn-cs"/>
              </a:rPr>
              <a:t>18m</a:t>
            </a:r>
            <a:endParaRPr lang="en-GB" sz="1600" dirty="0">
              <a:solidFill>
                <a:prstClr val="black"/>
              </a:solidFill>
              <a:latin typeface="Calibri"/>
              <a:ea typeface="+mn-ea"/>
              <a:cs typeface="+mn-cs"/>
            </a:endParaRPr>
          </a:p>
        </p:txBody>
      </p:sp>
      <p:sp>
        <p:nvSpPr>
          <p:cNvPr id="82" name="TextBox 81"/>
          <p:cNvSpPr txBox="1"/>
          <p:nvPr/>
        </p:nvSpPr>
        <p:spPr>
          <a:xfrm>
            <a:off x="7538513" y="1335258"/>
            <a:ext cx="556563" cy="338554"/>
          </a:xfrm>
          <a:prstGeom prst="rect">
            <a:avLst/>
          </a:prstGeom>
          <a:noFill/>
        </p:spPr>
        <p:txBody>
          <a:bodyPr wrap="none" rtlCol="0">
            <a:spAutoFit/>
          </a:bodyPr>
          <a:lstStyle/>
          <a:p>
            <a:pPr fontAlgn="auto">
              <a:spcBef>
                <a:spcPts val="0"/>
              </a:spcBef>
              <a:spcAft>
                <a:spcPts val="0"/>
              </a:spcAft>
            </a:pPr>
            <a:r>
              <a:rPr lang="en-GB" sz="1600" dirty="0" smtClean="0">
                <a:solidFill>
                  <a:prstClr val="black"/>
                </a:solidFill>
                <a:latin typeface="Calibri"/>
                <a:ea typeface="+mn-ea"/>
                <a:cs typeface="+mn-cs"/>
              </a:rPr>
              <a:t>21m</a:t>
            </a:r>
            <a:endParaRPr lang="en-GB" sz="1600" dirty="0">
              <a:solidFill>
                <a:prstClr val="black"/>
              </a:solidFill>
              <a:latin typeface="Calibri"/>
              <a:ea typeface="+mn-ea"/>
              <a:cs typeface="+mn-cs"/>
            </a:endParaRPr>
          </a:p>
        </p:txBody>
      </p:sp>
      <p:sp>
        <p:nvSpPr>
          <p:cNvPr id="65" name="TextBox 64"/>
          <p:cNvSpPr txBox="1"/>
          <p:nvPr/>
        </p:nvSpPr>
        <p:spPr>
          <a:xfrm>
            <a:off x="184514" y="3492407"/>
            <a:ext cx="4348298" cy="2385268"/>
          </a:xfrm>
          <a:prstGeom prst="rect">
            <a:avLst/>
          </a:prstGeom>
          <a:noFill/>
        </p:spPr>
        <p:txBody>
          <a:bodyPr wrap="square" rtlCol="0">
            <a:spAutoFit/>
          </a:bodyPr>
          <a:lstStyle/>
          <a:p>
            <a:pPr marL="180975" indent="-180975">
              <a:spcAft>
                <a:spcPts val="300"/>
              </a:spcAft>
              <a:buFont typeface="Arial" pitchFamily="34" charset="0"/>
              <a:buChar char="•"/>
            </a:pPr>
            <a:r>
              <a:rPr lang="en-GB" sz="1800" dirty="0" smtClean="0">
                <a:solidFill>
                  <a:srgbClr val="0000FF"/>
                </a:solidFill>
              </a:rPr>
              <a:t>We want the FEL layout to be as flexible as possible particularly in terms of the modulator, to allow us to test a number of different concepts.</a:t>
            </a:r>
          </a:p>
          <a:p>
            <a:pPr marL="180975" indent="-180975">
              <a:spcAft>
                <a:spcPts val="300"/>
              </a:spcAft>
              <a:buFont typeface="Arial" pitchFamily="34" charset="0"/>
              <a:buChar char="•"/>
            </a:pPr>
            <a:r>
              <a:rPr lang="en-GB" sz="1800" dirty="0" smtClean="0"/>
              <a:t>We’re starting to compare the various schemes and their detailed requirements.</a:t>
            </a:r>
            <a:endParaRPr lang="en-GB" sz="1800" b="1" i="1" dirty="0" smtClean="0"/>
          </a:p>
          <a:p>
            <a:pPr marL="180975" indent="-180975">
              <a:spcAft>
                <a:spcPts val="300"/>
              </a:spcAft>
              <a:buFont typeface="Arial" pitchFamily="34" charset="0"/>
              <a:buChar char="•"/>
            </a:pPr>
            <a:r>
              <a:rPr lang="en-GB" sz="1800" b="1" dirty="0" smtClean="0">
                <a:solidFill>
                  <a:srgbClr val="FF0000"/>
                </a:solidFill>
              </a:rPr>
              <a:t>We aim to design in this flexibility from the start.</a:t>
            </a:r>
            <a:endParaRPr lang="en-GB" sz="1800" b="1" dirty="0">
              <a:solidFill>
                <a:srgbClr val="FF0000"/>
              </a:solidFill>
            </a:endParaRPr>
          </a:p>
        </p:txBody>
      </p:sp>
      <p:grpSp>
        <p:nvGrpSpPr>
          <p:cNvPr id="86" name="Group 8"/>
          <p:cNvGrpSpPr/>
          <p:nvPr/>
        </p:nvGrpSpPr>
        <p:grpSpPr>
          <a:xfrm>
            <a:off x="0" y="-7254"/>
            <a:ext cx="9144000" cy="979712"/>
            <a:chOff x="0" y="-7255"/>
            <a:chExt cx="9144000" cy="849085"/>
          </a:xfrm>
        </p:grpSpPr>
        <p:pic>
          <p:nvPicPr>
            <p:cNvPr id="87"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88"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89"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Flexible FEL Layout</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83" name="Rounded Rectangle 82"/>
          <p:cNvSpPr/>
          <p:nvPr/>
        </p:nvSpPr>
        <p:spPr>
          <a:xfrm>
            <a:off x="836023" y="1280158"/>
            <a:ext cx="2664823" cy="1867988"/>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1319348" y="2952203"/>
            <a:ext cx="1724297" cy="369332"/>
          </a:xfrm>
          <a:prstGeom prst="rect">
            <a:avLst/>
          </a:prstGeom>
          <a:solidFill>
            <a:schemeClr val="bg1"/>
          </a:solidFill>
          <a:ln>
            <a:solidFill>
              <a:srgbClr val="FF0000"/>
            </a:solidFill>
          </a:ln>
        </p:spPr>
        <p:txBody>
          <a:bodyPr wrap="square" rtlCol="0">
            <a:spAutoFit/>
          </a:bodyPr>
          <a:lstStyle/>
          <a:p>
            <a:pPr algn="ctr"/>
            <a:r>
              <a:rPr lang="en-GB" dirty="0" smtClean="0">
                <a:solidFill>
                  <a:srgbClr val="FF0000"/>
                </a:solidFill>
              </a:rPr>
              <a:t>reconfigurable</a:t>
            </a:r>
            <a:endParaRPr lang="en-GB" dirty="0">
              <a:solidFill>
                <a:srgbClr val="FF0000"/>
              </a:solidFill>
            </a:endParaRPr>
          </a:p>
        </p:txBody>
      </p:sp>
      <p:sp>
        <p:nvSpPr>
          <p:cNvPr id="85" name="TextBox 84"/>
          <p:cNvSpPr txBox="1"/>
          <p:nvPr/>
        </p:nvSpPr>
        <p:spPr>
          <a:xfrm>
            <a:off x="5905500" y="6192615"/>
            <a:ext cx="2667000" cy="461665"/>
          </a:xfrm>
          <a:prstGeom prst="rect">
            <a:avLst/>
          </a:prstGeom>
          <a:noFill/>
        </p:spPr>
        <p:txBody>
          <a:bodyPr wrap="square" rtlCol="0">
            <a:spAutoFit/>
          </a:bodyPr>
          <a:lstStyle/>
          <a:p>
            <a:pPr algn="ctr" fontAlgn="auto">
              <a:spcBef>
                <a:spcPts val="0"/>
              </a:spcBef>
              <a:spcAft>
                <a:spcPts val="0"/>
              </a:spcAft>
            </a:pPr>
            <a:r>
              <a:rPr lang="en-GB" b="1" dirty="0" smtClean="0">
                <a:solidFill>
                  <a:srgbClr val="FF0000"/>
                </a:solidFill>
                <a:latin typeface="Calibri"/>
                <a:ea typeface="+mn-ea"/>
                <a:cs typeface="+mn-cs"/>
              </a:rPr>
              <a:t>Work In Progress</a:t>
            </a:r>
            <a:endParaRPr lang="en-GB" b="1" dirty="0">
              <a:solidFill>
                <a:srgbClr val="FF0000"/>
              </a:solidFill>
              <a:latin typeface="Calibri"/>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55140"/>
            <a:ext cx="8229600" cy="4525963"/>
          </a:xfrm>
        </p:spPr>
        <p:txBody>
          <a:bodyPr>
            <a:normAutofit/>
          </a:bodyPr>
          <a:lstStyle/>
          <a:p>
            <a:pPr lvl="1"/>
            <a:r>
              <a:rPr lang="en-GB" sz="2400" dirty="0" smtClean="0">
                <a:solidFill>
                  <a:schemeClr val="bg1">
                    <a:lumMod val="50000"/>
                  </a:schemeClr>
                </a:solidFill>
              </a:rPr>
              <a:t>Motivating factors for a new FEL test facility</a:t>
            </a:r>
          </a:p>
          <a:p>
            <a:pPr lvl="1"/>
            <a:r>
              <a:rPr lang="en-GB" sz="2400" dirty="0" smtClean="0">
                <a:solidFill>
                  <a:schemeClr val="bg1">
                    <a:lumMod val="50000"/>
                  </a:schemeClr>
                </a:solidFill>
              </a:rPr>
              <a:t>International Context (facilities/concepts)</a:t>
            </a:r>
          </a:p>
          <a:p>
            <a:pPr lvl="1"/>
            <a:r>
              <a:rPr lang="en-GB" sz="2400" dirty="0" smtClean="0">
                <a:solidFill>
                  <a:schemeClr val="bg1">
                    <a:lumMod val="50000"/>
                  </a:schemeClr>
                </a:solidFill>
              </a:rPr>
              <a:t>Objectives</a:t>
            </a:r>
          </a:p>
          <a:p>
            <a:pPr lvl="1"/>
            <a:r>
              <a:rPr lang="en-GB" sz="2400" dirty="0" smtClean="0">
                <a:solidFill>
                  <a:schemeClr val="bg1">
                    <a:lumMod val="50000"/>
                  </a:schemeClr>
                </a:solidFill>
              </a:rPr>
              <a:t>Machine Requirements</a:t>
            </a:r>
          </a:p>
          <a:p>
            <a:pPr lvl="1"/>
            <a:r>
              <a:rPr lang="en-GB" sz="2400" dirty="0" smtClean="0">
                <a:solidFill>
                  <a:schemeClr val="bg1">
                    <a:lumMod val="50000"/>
                  </a:schemeClr>
                </a:solidFill>
              </a:rPr>
              <a:t>Machine design (Including first stage already funded)</a:t>
            </a:r>
          </a:p>
          <a:p>
            <a:pPr lvl="1"/>
            <a:r>
              <a:rPr lang="en-GB" sz="2400" b="1" dirty="0" smtClean="0"/>
              <a:t>FEL concepts</a:t>
            </a:r>
          </a:p>
          <a:p>
            <a:pPr lvl="1"/>
            <a:endParaRPr lang="en-GB" dirty="0" smtClean="0"/>
          </a:p>
          <a:p>
            <a:pPr lvl="1"/>
            <a:endParaRPr lang="en-GB" dirty="0"/>
          </a:p>
        </p:txBody>
      </p:sp>
      <p:grpSp>
        <p:nvGrpSpPr>
          <p:cNvPr id="3" name="Group 8"/>
          <p:cNvGrpSpPr/>
          <p:nvPr/>
        </p:nvGrpSpPr>
        <p:grpSpPr>
          <a:xfrm>
            <a:off x="0" y="-7254"/>
            <a:ext cx="9144000" cy="979712"/>
            <a:chOff x="0" y="-7255"/>
            <a:chExt cx="9144000" cy="849085"/>
          </a:xfrm>
        </p:grpSpPr>
        <p:pic>
          <p:nvPicPr>
            <p:cNvPr id="7"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8"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9"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Contents</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0" y="-7254"/>
            <a:ext cx="9144000" cy="979712"/>
            <a:chOff x="0" y="-7255"/>
            <a:chExt cx="9144000" cy="849085"/>
          </a:xfrm>
        </p:grpSpPr>
        <p:pic>
          <p:nvPicPr>
            <p:cNvPr id="5"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7"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latin typeface="Calibri" pitchFamily="34" charset="0"/>
                <a:ea typeface="+mj-ea"/>
                <a:cs typeface="Arial" pitchFamily="34" charset="0"/>
              </a:rPr>
              <a:t>FEL</a:t>
            </a:r>
            <a:r>
              <a:rPr kumimoji="0" lang="en-GB" sz="3200" b="0" i="0" u="none" strike="noStrike" kern="0" cap="none" spc="0" normalizeH="0" noProof="0" dirty="0" smtClean="0">
                <a:ln>
                  <a:noFill/>
                </a:ln>
                <a:solidFill>
                  <a:schemeClr val="bg1"/>
                </a:solidFill>
                <a:effectLst/>
                <a:uLnTx/>
                <a:uFillTx/>
                <a:latin typeface="Calibri" pitchFamily="34" charset="0"/>
                <a:ea typeface="+mj-ea"/>
                <a:cs typeface="Arial" pitchFamily="34" charset="0"/>
              </a:rPr>
              <a:t> Schemes and Seed Sources</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9" name="Content Placeholder 2"/>
          <p:cNvSpPr txBox="1">
            <a:spLocks/>
          </p:cNvSpPr>
          <p:nvPr/>
        </p:nvSpPr>
        <p:spPr>
          <a:xfrm>
            <a:off x="457200" y="899161"/>
            <a:ext cx="8229600" cy="944879"/>
          </a:xfrm>
          <a:prstGeom prst="rect">
            <a:avLst/>
          </a:prstGeom>
        </p:spPr>
        <p:txBody>
          <a:bodyPr>
            <a:normAutofit lnSpcReduction="10000"/>
          </a:bodyPr>
          <a:lstStyle/>
          <a:p>
            <a:pPr lvl="0">
              <a:spcBef>
                <a:spcPct val="20000"/>
              </a:spcBef>
              <a:defRPr/>
            </a:pPr>
            <a:r>
              <a:rPr kumimoji="0" lang="en-GB" sz="2000" b="0" i="0" u="none" strike="noStrike" kern="1200" cap="none" spc="0" normalizeH="0" noProof="0" dirty="0" smtClean="0">
                <a:ln>
                  <a:noFill/>
                </a:ln>
                <a:solidFill>
                  <a:schemeClr val="tx1"/>
                </a:solidFill>
                <a:effectLst/>
                <a:uLnTx/>
                <a:uFillTx/>
                <a:latin typeface="+mn-lt"/>
                <a:ea typeface="+mn-ea"/>
                <a:cs typeface="+mn-cs"/>
              </a:rPr>
              <a:t>There are lots of </a:t>
            </a:r>
            <a:r>
              <a:rPr lang="en-GB" sz="2000" dirty="0" smtClean="0"/>
              <a:t>concepts that we might want to consider. </a:t>
            </a:r>
            <a:r>
              <a:rPr kumimoji="0" lang="en-GB" sz="2000" b="0" i="0" u="none" strike="noStrike" kern="1200" cap="none" spc="0" normalizeH="0" noProof="0" dirty="0" smtClean="0">
                <a:ln>
                  <a:noFill/>
                </a:ln>
                <a:solidFill>
                  <a:schemeClr val="tx1"/>
                </a:solidFill>
                <a:effectLst/>
                <a:uLnTx/>
                <a:uFillTx/>
                <a:latin typeface="+mn-lt"/>
                <a:ea typeface="+mn-ea"/>
                <a:cs typeface="+mn-cs"/>
              </a:rPr>
              <a:t>Studies are being carried out to assess the viability of some of these schemes on CLARA. The results are being used to feed back on the machine requirements.</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23" name="Group 22"/>
          <p:cNvGrpSpPr/>
          <p:nvPr/>
        </p:nvGrpSpPr>
        <p:grpSpPr>
          <a:xfrm>
            <a:off x="0" y="1962411"/>
            <a:ext cx="9144000" cy="5029200"/>
            <a:chOff x="0" y="1619794"/>
            <a:chExt cx="9144000" cy="5029200"/>
          </a:xfrm>
        </p:grpSpPr>
        <p:grpSp>
          <p:nvGrpSpPr>
            <p:cNvPr id="15" name="Group 14"/>
            <p:cNvGrpSpPr/>
            <p:nvPr/>
          </p:nvGrpSpPr>
          <p:grpSpPr>
            <a:xfrm>
              <a:off x="2507226" y="1812369"/>
              <a:ext cx="6059413" cy="2003880"/>
              <a:chOff x="2877440" y="162109"/>
              <a:chExt cx="5115449" cy="1297842"/>
            </a:xfrm>
            <a:noFill/>
          </p:grpSpPr>
          <p:sp>
            <p:nvSpPr>
              <p:cNvPr id="16" name="Round Same Side Corner Rectangle 15"/>
              <p:cNvSpPr/>
              <p:nvPr/>
            </p:nvSpPr>
            <p:spPr>
              <a:xfrm rot="5400000">
                <a:off x="4796408" y="-1756858"/>
                <a:ext cx="1277513" cy="5115448"/>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4"/>
              <p:cNvSpPr/>
              <p:nvPr/>
            </p:nvSpPr>
            <p:spPr>
              <a:xfrm>
                <a:off x="2877440" y="307164"/>
                <a:ext cx="5053085" cy="115278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3840" tIns="121920" rIns="243840" bIns="121920" numCol="1" spcCol="1270" anchor="ctr" anchorCtr="0">
                <a:noAutofit/>
              </a:bodyPr>
              <a:lstStyle/>
              <a:p>
                <a:pPr marL="114300" lvl="1" indent="-114300" algn="l" defTabSz="622300" rtl="0">
                  <a:lnSpc>
                    <a:spcPct val="90000"/>
                  </a:lnSpc>
                  <a:spcBef>
                    <a:spcPct val="0"/>
                  </a:spcBef>
                  <a:spcAft>
                    <a:spcPts val="600"/>
                  </a:spcAft>
                  <a:buChar char="••"/>
                </a:pPr>
                <a:r>
                  <a:rPr lang="en-GB" sz="1600" kern="1200" dirty="0" smtClean="0">
                    <a:solidFill>
                      <a:srgbClr val="002060"/>
                    </a:solidFill>
                  </a:rPr>
                  <a:t>Single Spike SASE</a:t>
                </a:r>
                <a:endParaRPr lang="en-GB" sz="1600" kern="1200" dirty="0">
                  <a:solidFill>
                    <a:srgbClr val="002060"/>
                  </a:solidFill>
                </a:endParaRPr>
              </a:p>
              <a:p>
                <a:pPr marL="114300" lvl="1" indent="-114300" algn="l" defTabSz="622300" rtl="0">
                  <a:lnSpc>
                    <a:spcPct val="90000"/>
                  </a:lnSpc>
                  <a:spcBef>
                    <a:spcPct val="0"/>
                  </a:spcBef>
                  <a:spcAft>
                    <a:spcPct val="15000"/>
                  </a:spcAft>
                  <a:buChar char="••"/>
                </a:pPr>
                <a:r>
                  <a:rPr lang="en-GB" sz="1600" kern="1200" dirty="0" smtClean="0">
                    <a:solidFill>
                      <a:srgbClr val="002060"/>
                    </a:solidFill>
                  </a:rPr>
                  <a:t>Laser Slicing </a:t>
                </a:r>
                <a:r>
                  <a:rPr lang="en-GB" sz="1400" kern="1200" dirty="0" smtClean="0"/>
                  <a:t>(many variations)</a:t>
                </a:r>
                <a:endParaRPr lang="en-GB" sz="1400" kern="1200" dirty="0"/>
              </a:p>
              <a:p>
                <a:pPr marL="228600" lvl="2" indent="-114300" algn="l" defTabSz="622300" rtl="0">
                  <a:lnSpc>
                    <a:spcPct val="90000"/>
                  </a:lnSpc>
                  <a:spcBef>
                    <a:spcPct val="0"/>
                  </a:spcBef>
                  <a:spcAft>
                    <a:spcPts val="600"/>
                  </a:spcAft>
                </a:pPr>
                <a:r>
                  <a:rPr lang="en-GB" sz="1400" i="1" dirty="0" smtClean="0"/>
                  <a:t>	S</a:t>
                </a:r>
                <a:r>
                  <a:rPr lang="en-GB" sz="1400" i="1" kern="1200" dirty="0" smtClean="0"/>
                  <a:t>EED</a:t>
                </a:r>
                <a:r>
                  <a:rPr lang="en-GB" sz="1400" kern="1200" dirty="0" smtClean="0"/>
                  <a:t>: MID-IR source for energy modulation - </a:t>
                </a:r>
                <a:r>
                  <a:rPr lang="en-GB" sz="1400" i="1" kern="1200" dirty="0" smtClean="0"/>
                  <a:t>OUTPUT</a:t>
                </a:r>
                <a:r>
                  <a:rPr lang="en-GB" sz="1400" kern="1200" dirty="0" smtClean="0"/>
                  <a:t>: VUV</a:t>
                </a:r>
                <a:endParaRPr lang="en-GB" sz="1400" kern="1200" dirty="0"/>
              </a:p>
              <a:p>
                <a:pPr marL="114300" lvl="1" indent="-114300" algn="l" defTabSz="622300" rtl="0">
                  <a:lnSpc>
                    <a:spcPct val="90000"/>
                  </a:lnSpc>
                  <a:spcBef>
                    <a:spcPct val="0"/>
                  </a:spcBef>
                  <a:spcAft>
                    <a:spcPct val="15000"/>
                  </a:spcAft>
                  <a:buChar char="••"/>
                </a:pPr>
                <a:r>
                  <a:rPr lang="en-GB" sz="1600" kern="1200" dirty="0" smtClean="0">
                    <a:solidFill>
                      <a:srgbClr val="002060"/>
                    </a:solidFill>
                  </a:rPr>
                  <a:t>Mode-Locking</a:t>
                </a:r>
                <a:endParaRPr lang="en-GB" sz="1600" kern="1200" dirty="0">
                  <a:solidFill>
                    <a:srgbClr val="002060"/>
                  </a:solidFill>
                </a:endParaRPr>
              </a:p>
              <a:p>
                <a:pPr marL="228600" lvl="2" indent="-114300" algn="l" defTabSz="622300" rtl="0">
                  <a:lnSpc>
                    <a:spcPct val="90000"/>
                  </a:lnSpc>
                  <a:spcBef>
                    <a:spcPct val="0"/>
                  </a:spcBef>
                  <a:spcAft>
                    <a:spcPts val="600"/>
                  </a:spcAft>
                </a:pPr>
                <a:r>
                  <a:rPr lang="en-GB" sz="1400" i="1" kern="1200" dirty="0" smtClean="0">
                    <a:solidFill>
                      <a:schemeClr val="tx1"/>
                    </a:solidFill>
                  </a:rPr>
                  <a:t>	SEED</a:t>
                </a:r>
                <a:r>
                  <a:rPr lang="en-GB" sz="1400" kern="1200" dirty="0" smtClean="0">
                    <a:solidFill>
                      <a:schemeClr val="tx1"/>
                    </a:solidFill>
                  </a:rPr>
                  <a:t>: MID-IR source for energy modulation - </a:t>
                </a:r>
                <a:r>
                  <a:rPr lang="en-GB" sz="1400" i="1" kern="1200" dirty="0" smtClean="0">
                    <a:solidFill>
                      <a:schemeClr val="tx1"/>
                    </a:solidFill>
                  </a:rPr>
                  <a:t>OUTPUT</a:t>
                </a:r>
                <a:r>
                  <a:rPr lang="en-GB" sz="1400" kern="1200" dirty="0" smtClean="0">
                    <a:solidFill>
                      <a:schemeClr val="tx1"/>
                    </a:solidFill>
                  </a:rPr>
                  <a:t>: VUV</a:t>
                </a:r>
              </a:p>
              <a:p>
                <a:pPr marL="114300" lvl="1" indent="-114300" defTabSz="622300">
                  <a:lnSpc>
                    <a:spcPct val="90000"/>
                  </a:lnSpc>
                  <a:spcBef>
                    <a:spcPct val="0"/>
                  </a:spcBef>
                  <a:spcAft>
                    <a:spcPct val="15000"/>
                  </a:spcAft>
                  <a:buChar char="••"/>
                </a:pPr>
                <a:r>
                  <a:rPr lang="en-GB" sz="1600" dirty="0" smtClean="0">
                    <a:solidFill>
                      <a:srgbClr val="002060"/>
                    </a:solidFill>
                  </a:rPr>
                  <a:t>Energy-Modulation + short radiator</a:t>
                </a:r>
              </a:p>
              <a:p>
                <a:pPr marL="228600" lvl="2" indent="-114300" defTabSz="622300">
                  <a:lnSpc>
                    <a:spcPct val="90000"/>
                  </a:lnSpc>
                  <a:spcBef>
                    <a:spcPct val="0"/>
                  </a:spcBef>
                </a:pPr>
                <a:r>
                  <a:rPr lang="en-GB" sz="1400" i="1" dirty="0" smtClean="0"/>
                  <a:t>	SEED</a:t>
                </a:r>
                <a:r>
                  <a:rPr lang="en-GB" sz="1400" dirty="0" smtClean="0"/>
                  <a:t>: MID-IR source for energy modulation - </a:t>
                </a:r>
                <a:r>
                  <a:rPr lang="en-GB" sz="1400" i="1" dirty="0" smtClean="0"/>
                  <a:t>OUTPUT</a:t>
                </a:r>
                <a:r>
                  <a:rPr lang="en-GB" sz="1400" dirty="0" smtClean="0"/>
                  <a:t>: VUV</a:t>
                </a:r>
              </a:p>
              <a:p>
                <a:pPr marL="228600" lvl="2" indent="-114300" algn="l" defTabSz="622300" rtl="0">
                  <a:lnSpc>
                    <a:spcPct val="90000"/>
                  </a:lnSpc>
                  <a:spcBef>
                    <a:spcPct val="0"/>
                  </a:spcBef>
                  <a:spcAft>
                    <a:spcPts val="0"/>
                  </a:spcAft>
                </a:pPr>
                <a:endParaRPr lang="en-GB" sz="1400" kern="1200" dirty="0"/>
              </a:p>
            </p:txBody>
          </p:sp>
        </p:grpSp>
        <p:grpSp>
          <p:nvGrpSpPr>
            <p:cNvPr id="18" name="Group 17"/>
            <p:cNvGrpSpPr/>
            <p:nvPr/>
          </p:nvGrpSpPr>
          <p:grpSpPr>
            <a:xfrm>
              <a:off x="2521973" y="4187975"/>
              <a:ext cx="6044665" cy="1277513"/>
              <a:chOff x="2877440" y="1838845"/>
              <a:chExt cx="5115448" cy="1277513"/>
            </a:xfrm>
            <a:noFill/>
          </p:grpSpPr>
          <p:sp>
            <p:nvSpPr>
              <p:cNvPr id="19" name="Round Same Side Corner Rectangle 18"/>
              <p:cNvSpPr/>
              <p:nvPr/>
            </p:nvSpPr>
            <p:spPr>
              <a:xfrm rot="5400000">
                <a:off x="4796407" y="-80122"/>
                <a:ext cx="1277513" cy="5115448"/>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0" name="Round Same Side Corner Rectangle 4"/>
              <p:cNvSpPr/>
              <p:nvPr/>
            </p:nvSpPr>
            <p:spPr>
              <a:xfrm>
                <a:off x="2877440" y="1914271"/>
                <a:ext cx="5053085" cy="115278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GB" sz="1600" kern="1200" dirty="0" smtClean="0">
                    <a:solidFill>
                      <a:srgbClr val="002060"/>
                    </a:solidFill>
                  </a:rPr>
                  <a:t>EEHG</a:t>
                </a:r>
                <a:r>
                  <a:rPr lang="en-GB" sz="1600" kern="1200" dirty="0" smtClean="0"/>
                  <a:t> or </a:t>
                </a:r>
                <a:r>
                  <a:rPr lang="en-GB" sz="1600" kern="1200" dirty="0" smtClean="0">
                    <a:solidFill>
                      <a:srgbClr val="002060"/>
                    </a:solidFill>
                  </a:rPr>
                  <a:t>HGHG </a:t>
                </a:r>
                <a:endParaRPr lang="en-GB" sz="1600" kern="1200" dirty="0">
                  <a:solidFill>
                    <a:srgbClr val="002060"/>
                  </a:solidFill>
                </a:endParaRPr>
              </a:p>
              <a:p>
                <a:pPr marL="228600" lvl="2" indent="-114300" algn="l" defTabSz="533400" rtl="0">
                  <a:lnSpc>
                    <a:spcPct val="90000"/>
                  </a:lnSpc>
                  <a:spcBef>
                    <a:spcPct val="0"/>
                  </a:spcBef>
                  <a:spcAft>
                    <a:spcPts val="600"/>
                  </a:spcAft>
                </a:pPr>
                <a:r>
                  <a:rPr lang="en-GB" sz="1400" i="1" kern="1200" dirty="0" smtClean="0"/>
                  <a:t>	SEED</a:t>
                </a:r>
                <a:r>
                  <a:rPr lang="en-GB" sz="1400" kern="1200" dirty="0" smtClean="0"/>
                  <a:t> : 800nm </a:t>
                </a:r>
                <a:r>
                  <a:rPr lang="en-GB" sz="1400" kern="1200" dirty="0" err="1" smtClean="0"/>
                  <a:t>Ti:Sa</a:t>
                </a:r>
                <a:r>
                  <a:rPr lang="en-GB" sz="1400" dirty="0" smtClean="0"/>
                  <a:t> - </a:t>
                </a:r>
                <a:r>
                  <a:rPr lang="en-GB" sz="1400" i="1" kern="1200" dirty="0" smtClean="0"/>
                  <a:t>OUTPUT</a:t>
                </a:r>
                <a:r>
                  <a:rPr lang="en-GB" sz="1400" kern="1200" dirty="0" smtClean="0"/>
                  <a:t>: UV / VUV to 100nm (high power) or 50nm (low power)</a:t>
                </a:r>
                <a:endParaRPr lang="en-GB" sz="1400" kern="1200" dirty="0"/>
              </a:p>
              <a:p>
                <a:pPr marL="114300" lvl="1" indent="-114300" algn="l" defTabSz="533400" rtl="0">
                  <a:lnSpc>
                    <a:spcPct val="90000"/>
                  </a:lnSpc>
                  <a:spcBef>
                    <a:spcPct val="0"/>
                  </a:spcBef>
                  <a:spcAft>
                    <a:spcPct val="15000"/>
                  </a:spcAft>
                  <a:buChar char="••"/>
                </a:pPr>
                <a:r>
                  <a:rPr lang="en-GB" sz="1600" kern="1200" dirty="0" smtClean="0">
                    <a:solidFill>
                      <a:srgbClr val="002060"/>
                    </a:solidFill>
                  </a:rPr>
                  <a:t>Direct Seeding </a:t>
                </a:r>
                <a:endParaRPr lang="en-GB" sz="1600" kern="1200" dirty="0">
                  <a:solidFill>
                    <a:srgbClr val="002060"/>
                  </a:solidFill>
                </a:endParaRPr>
              </a:p>
              <a:p>
                <a:pPr marL="228600" lvl="2" indent="-114300" algn="l" defTabSz="533400" rtl="0">
                  <a:lnSpc>
                    <a:spcPct val="90000"/>
                  </a:lnSpc>
                  <a:spcBef>
                    <a:spcPct val="0"/>
                  </a:spcBef>
                  <a:spcAft>
                    <a:spcPct val="15000"/>
                  </a:spcAft>
                </a:pPr>
                <a:r>
                  <a:rPr lang="en-GB" sz="1400" i="1" kern="1200" dirty="0" smtClean="0"/>
                  <a:t>	SEED</a:t>
                </a:r>
                <a:r>
                  <a:rPr lang="en-GB" sz="1400" kern="1200" dirty="0" smtClean="0"/>
                  <a:t>: 800nm </a:t>
                </a:r>
                <a:r>
                  <a:rPr lang="en-GB" sz="1400" kern="1200" dirty="0" err="1" smtClean="0"/>
                  <a:t>Ti:Sa</a:t>
                </a:r>
                <a:r>
                  <a:rPr lang="en-GB" sz="1400" kern="1200" dirty="0" smtClean="0"/>
                  <a:t> </a:t>
                </a:r>
                <a:r>
                  <a:rPr lang="en-GB" sz="1400" dirty="0" smtClean="0"/>
                  <a:t>/</a:t>
                </a:r>
                <a:r>
                  <a:rPr lang="en-GB" sz="1400" kern="1200" dirty="0" smtClean="0"/>
                  <a:t> HHG @ 100nm</a:t>
                </a:r>
                <a:r>
                  <a:rPr lang="en-GB" sz="1400" dirty="0"/>
                  <a:t> </a:t>
                </a:r>
                <a:r>
                  <a:rPr lang="en-GB" sz="1400" dirty="0" smtClean="0"/>
                  <a:t>- </a:t>
                </a:r>
                <a:r>
                  <a:rPr lang="en-GB" sz="1400" i="1" dirty="0" smtClean="0"/>
                  <a:t>O</a:t>
                </a:r>
                <a:r>
                  <a:rPr lang="en-GB" sz="1400" i="1" kern="1200" dirty="0" smtClean="0"/>
                  <a:t>UTPUT</a:t>
                </a:r>
                <a:r>
                  <a:rPr lang="en-GB" sz="1400" kern="1200" dirty="0" smtClean="0"/>
                  <a:t>: 800-100nm</a:t>
                </a:r>
                <a:endParaRPr lang="en-GB" sz="1400" kern="1200" dirty="0"/>
              </a:p>
            </p:txBody>
          </p:sp>
        </p:grpSp>
        <p:grpSp>
          <p:nvGrpSpPr>
            <p:cNvPr id="22" name="Group 21"/>
            <p:cNvGrpSpPr/>
            <p:nvPr/>
          </p:nvGrpSpPr>
          <p:grpSpPr>
            <a:xfrm>
              <a:off x="0" y="1619794"/>
              <a:ext cx="9144000" cy="5029200"/>
              <a:chOff x="0" y="1619794"/>
              <a:chExt cx="9144000" cy="5029200"/>
            </a:xfrm>
          </p:grpSpPr>
          <p:graphicFrame>
            <p:nvGraphicFramePr>
              <p:cNvPr id="14" name="Diagram 13"/>
              <p:cNvGraphicFramePr/>
              <p:nvPr/>
            </p:nvGraphicFramePr>
            <p:xfrm>
              <a:off x="539552" y="1619794"/>
              <a:ext cx="7992888" cy="4955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angle 20"/>
              <p:cNvSpPr/>
              <p:nvPr/>
            </p:nvSpPr>
            <p:spPr>
              <a:xfrm>
                <a:off x="0" y="5669281"/>
                <a:ext cx="9144000" cy="979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55140"/>
            <a:ext cx="8229600" cy="4525963"/>
          </a:xfrm>
        </p:spPr>
        <p:txBody>
          <a:bodyPr>
            <a:normAutofit fontScale="77500" lnSpcReduction="20000"/>
          </a:bodyPr>
          <a:lstStyle/>
          <a:p>
            <a:pPr marL="0" indent="0">
              <a:buNone/>
            </a:pPr>
            <a:r>
              <a:rPr lang="en-GB" sz="2800" dirty="0" smtClean="0"/>
              <a:t>Proposal for a new FEL test facility in the UK: </a:t>
            </a:r>
          </a:p>
          <a:p>
            <a:pPr marL="0" indent="0">
              <a:buNone/>
            </a:pPr>
            <a:r>
              <a:rPr lang="en-GB" sz="2800" dirty="0" smtClean="0"/>
              <a:t>CLARA – </a:t>
            </a:r>
            <a:r>
              <a:rPr lang="en-GB" sz="2800" b="1" dirty="0" smtClean="0"/>
              <a:t>C</a:t>
            </a:r>
            <a:r>
              <a:rPr lang="en-GB" sz="2800" dirty="0" smtClean="0"/>
              <a:t>ompact </a:t>
            </a:r>
            <a:r>
              <a:rPr lang="en-GB" sz="2800" b="1" dirty="0" smtClean="0"/>
              <a:t>L</a:t>
            </a:r>
            <a:r>
              <a:rPr lang="en-GB" sz="2800" dirty="0" smtClean="0"/>
              <a:t>inear </a:t>
            </a:r>
            <a:r>
              <a:rPr lang="en-GB" sz="2800" b="1" dirty="0" smtClean="0"/>
              <a:t>A</a:t>
            </a:r>
            <a:r>
              <a:rPr lang="en-GB" sz="2800" dirty="0" smtClean="0"/>
              <a:t>dvanced </a:t>
            </a:r>
            <a:r>
              <a:rPr lang="en-GB" sz="2800" b="1" dirty="0" smtClean="0"/>
              <a:t>R</a:t>
            </a:r>
            <a:r>
              <a:rPr lang="en-GB" sz="2800" dirty="0" smtClean="0"/>
              <a:t>esearch </a:t>
            </a:r>
            <a:r>
              <a:rPr lang="en-GB" sz="2800" b="1" dirty="0" smtClean="0"/>
              <a:t>A</a:t>
            </a:r>
            <a:r>
              <a:rPr lang="en-GB" sz="2800" dirty="0" smtClean="0"/>
              <a:t>ccelerator.</a:t>
            </a:r>
          </a:p>
          <a:p>
            <a:pPr>
              <a:buNone/>
            </a:pPr>
            <a:endParaRPr lang="en-GB" sz="2800" dirty="0" smtClean="0"/>
          </a:p>
          <a:p>
            <a:pPr marL="0" indent="0">
              <a:buNone/>
            </a:pPr>
            <a:r>
              <a:rPr lang="en-GB" sz="2800" dirty="0" smtClean="0"/>
              <a:t>Early stages – focus on general aspects rather than specifics where possible.</a:t>
            </a:r>
          </a:p>
          <a:p>
            <a:pPr>
              <a:buNone/>
            </a:pPr>
            <a:endParaRPr lang="en-GB" sz="2800" dirty="0" smtClean="0"/>
          </a:p>
          <a:p>
            <a:pPr>
              <a:buNone/>
            </a:pPr>
            <a:r>
              <a:rPr lang="en-GB" sz="2800" dirty="0" smtClean="0"/>
              <a:t>Contents:</a:t>
            </a:r>
          </a:p>
          <a:p>
            <a:pPr lvl="1"/>
            <a:r>
              <a:rPr lang="en-GB" dirty="0" smtClean="0"/>
              <a:t>Motivating factors for a new FEL test facility</a:t>
            </a:r>
            <a:endParaRPr lang="en-GB" sz="2800" dirty="0" smtClean="0"/>
          </a:p>
          <a:p>
            <a:pPr lvl="1"/>
            <a:r>
              <a:rPr lang="en-GB" dirty="0" smtClean="0"/>
              <a:t>International Context (facilities/concepts)</a:t>
            </a:r>
          </a:p>
          <a:p>
            <a:pPr lvl="1"/>
            <a:r>
              <a:rPr lang="en-GB" dirty="0" smtClean="0"/>
              <a:t>Objectives</a:t>
            </a:r>
          </a:p>
          <a:p>
            <a:pPr lvl="1"/>
            <a:r>
              <a:rPr lang="en-GB" dirty="0" smtClean="0"/>
              <a:t>Machine Requirements</a:t>
            </a:r>
          </a:p>
          <a:p>
            <a:pPr lvl="1"/>
            <a:r>
              <a:rPr lang="en-GB" dirty="0" smtClean="0"/>
              <a:t>Machine design (Including first stage already funded)</a:t>
            </a:r>
          </a:p>
          <a:p>
            <a:pPr lvl="1"/>
            <a:r>
              <a:rPr lang="en-GB" dirty="0" smtClean="0"/>
              <a:t>FEL concepts</a:t>
            </a:r>
          </a:p>
          <a:p>
            <a:pPr lvl="1"/>
            <a:endParaRPr lang="en-GB" dirty="0" smtClean="0"/>
          </a:p>
          <a:p>
            <a:pPr lvl="1"/>
            <a:endParaRPr lang="en-GB" dirty="0"/>
          </a:p>
        </p:txBody>
      </p:sp>
      <p:grpSp>
        <p:nvGrpSpPr>
          <p:cNvPr id="6" name="Group 8"/>
          <p:cNvGrpSpPr/>
          <p:nvPr/>
        </p:nvGrpSpPr>
        <p:grpSpPr>
          <a:xfrm>
            <a:off x="0" y="-7254"/>
            <a:ext cx="9144000" cy="979712"/>
            <a:chOff x="0" y="-7255"/>
            <a:chExt cx="9144000" cy="849085"/>
          </a:xfrm>
        </p:grpSpPr>
        <p:pic>
          <p:nvPicPr>
            <p:cNvPr id="7"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8"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9"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latin typeface="Calibri" pitchFamily="34" charset="0"/>
                <a:ea typeface="+mj-ea"/>
                <a:cs typeface="Arial" pitchFamily="34" charset="0"/>
              </a:rPr>
              <a:t>Introduction</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6" end="6"/>
                                            </p:txEl>
                                          </p:spTgt>
                                        </p:tgtEl>
                                        <p:attrNameLst>
                                          <p:attrName>style.fontStyle</p:attrName>
                                        </p:attrNameLst>
                                      </p:cBhvr>
                                      <p:to>
                                        <p:strVal val="normal"/>
                                      </p:to>
                                    </p:set>
                                    <p:set>
                                      <p:cBhvr override="childStyle">
                                        <p:cTn id="7" dur="indefinite"/>
                                        <p:tgtEl>
                                          <p:spTgt spid="4">
                                            <p:txEl>
                                              <p:pRg st="6" end="6"/>
                                            </p:txEl>
                                          </p:spTgt>
                                        </p:tgtEl>
                                        <p:attrNameLst>
                                          <p:attrName>style.fontWeight</p:attrName>
                                        </p:attrNameLst>
                                      </p:cBhvr>
                                      <p:to>
                                        <p:strVal val="bold"/>
                                      </p:to>
                                    </p:set>
                                    <p:set>
                                      <p:cBhvr override="childStyle">
                                        <p:cTn id="8" dur="indefinite"/>
                                        <p:tgtEl>
                                          <p:spTgt spid="4">
                                            <p:txEl>
                                              <p:pRg st="6" end="6"/>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B_SB_Pulse.emf"/>
          <p:cNvPicPr>
            <a:picLocks noChangeAspect="1"/>
          </p:cNvPicPr>
          <p:nvPr/>
        </p:nvPicPr>
        <p:blipFill>
          <a:blip r:embed="rId3" cstate="print"/>
          <a:srcRect l="7762" t="22173" r="22670" b="15216"/>
          <a:stretch>
            <a:fillRect/>
          </a:stretch>
        </p:blipFill>
        <p:spPr>
          <a:xfrm>
            <a:off x="611560" y="4279710"/>
            <a:ext cx="4032448" cy="2592288"/>
          </a:xfrm>
          <a:prstGeom prst="rect">
            <a:avLst/>
          </a:prstGeom>
        </p:spPr>
      </p:pic>
      <p:pic>
        <p:nvPicPr>
          <p:cNvPr id="6" name="Picture 5" descr="LB_SB_Spectra.emf"/>
          <p:cNvPicPr>
            <a:picLocks noChangeAspect="1"/>
          </p:cNvPicPr>
          <p:nvPr/>
        </p:nvPicPr>
        <p:blipFill>
          <a:blip r:embed="rId4" cstate="print"/>
          <a:stretch>
            <a:fillRect/>
          </a:stretch>
        </p:blipFill>
        <p:spPr>
          <a:xfrm>
            <a:off x="4860032" y="4207702"/>
            <a:ext cx="3868704" cy="2664296"/>
          </a:xfrm>
          <a:prstGeom prst="rect">
            <a:avLst/>
          </a:prstGeom>
        </p:spPr>
      </p:pic>
      <p:sp>
        <p:nvSpPr>
          <p:cNvPr id="7" name="TextBox 6"/>
          <p:cNvSpPr txBox="1"/>
          <p:nvPr/>
        </p:nvSpPr>
        <p:spPr>
          <a:xfrm>
            <a:off x="1122309" y="2762028"/>
            <a:ext cx="6912768" cy="461665"/>
          </a:xfrm>
          <a:prstGeom prst="rect">
            <a:avLst/>
          </a:prstGeom>
          <a:noFill/>
        </p:spPr>
        <p:txBody>
          <a:bodyPr wrap="square" rtlCol="0">
            <a:spAutoFit/>
          </a:bodyPr>
          <a:lstStyle/>
          <a:p>
            <a:pPr algn="ctr"/>
            <a:endParaRPr lang="en-GB" sz="2400" i="1" dirty="0">
              <a:solidFill>
                <a:srgbClr val="FF0000"/>
              </a:solidFill>
            </a:endParaRPr>
          </a:p>
        </p:txBody>
      </p:sp>
      <p:grpSp>
        <p:nvGrpSpPr>
          <p:cNvPr id="9" name="Group 8"/>
          <p:cNvGrpSpPr/>
          <p:nvPr/>
        </p:nvGrpSpPr>
        <p:grpSpPr>
          <a:xfrm>
            <a:off x="0" y="-7254"/>
            <a:ext cx="9144000" cy="979712"/>
            <a:chOff x="0" y="-7255"/>
            <a:chExt cx="9144000" cy="849085"/>
          </a:xfrm>
        </p:grpSpPr>
        <p:pic>
          <p:nvPicPr>
            <p:cNvPr id="10" name="Picture 6"/>
            <p:cNvPicPr>
              <a:picLocks noChangeAspect="1" noChangeArrowheads="1"/>
            </p:cNvPicPr>
            <p:nvPr/>
          </p:nvPicPr>
          <p:blipFill>
            <a:blip r:embed="rId5"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11" name="Picture 6"/>
            <p:cNvPicPr>
              <a:picLocks noChangeAspect="1" noChangeArrowheads="1"/>
            </p:cNvPicPr>
            <p:nvPr/>
          </p:nvPicPr>
          <p:blipFill>
            <a:blip r:embed="rId5"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12"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SASE and Single-Spike SASE</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14" name="TextBox 13"/>
          <p:cNvSpPr txBox="1"/>
          <p:nvPr/>
        </p:nvSpPr>
        <p:spPr>
          <a:xfrm>
            <a:off x="2900804" y="4786691"/>
            <a:ext cx="1440160" cy="1200329"/>
          </a:xfrm>
          <a:prstGeom prst="rect">
            <a:avLst/>
          </a:prstGeom>
          <a:noFill/>
        </p:spPr>
        <p:txBody>
          <a:bodyPr wrap="square" rtlCol="0">
            <a:spAutoFit/>
          </a:bodyPr>
          <a:lstStyle/>
          <a:p>
            <a:r>
              <a:rPr lang="en-GB" dirty="0" smtClean="0"/>
              <a:t>~20fs</a:t>
            </a:r>
            <a:br>
              <a:rPr lang="en-GB" dirty="0" smtClean="0"/>
            </a:br>
            <a:r>
              <a:rPr lang="en-GB" dirty="0" smtClean="0"/>
              <a:t> FWHM </a:t>
            </a:r>
          </a:p>
          <a:p>
            <a:r>
              <a:rPr lang="en-GB" dirty="0" smtClean="0"/>
              <a:t>(~60 optical cycles)</a:t>
            </a:r>
            <a:endParaRPr lang="en-GB" dirty="0"/>
          </a:p>
        </p:txBody>
      </p:sp>
      <p:cxnSp>
        <p:nvCxnSpPr>
          <p:cNvPr id="16" name="Straight Arrow Connector 15"/>
          <p:cNvCxnSpPr/>
          <p:nvPr/>
        </p:nvCxnSpPr>
        <p:spPr>
          <a:xfrm flipH="1">
            <a:off x="2431034" y="5465053"/>
            <a:ext cx="47268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289066" y="5465053"/>
            <a:ext cx="100811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 name="Picture 1" descr="LB_SB_Power.emf"/>
          <p:cNvPicPr>
            <a:picLocks noChangeAspect="1"/>
          </p:cNvPicPr>
          <p:nvPr/>
        </p:nvPicPr>
        <p:blipFill>
          <a:blip r:embed="rId6" cstate="print"/>
          <a:srcRect l="13974" t="22173" r="22670" b="16955"/>
          <a:stretch>
            <a:fillRect/>
          </a:stretch>
        </p:blipFill>
        <p:spPr>
          <a:xfrm>
            <a:off x="4932040" y="1817729"/>
            <a:ext cx="3672408" cy="2520280"/>
          </a:xfrm>
          <a:prstGeom prst="rect">
            <a:avLst/>
          </a:prstGeom>
        </p:spPr>
      </p:pic>
      <p:pic>
        <p:nvPicPr>
          <p:cNvPr id="3" name="Picture 2" descr="LB_SB_Current.emf"/>
          <p:cNvPicPr>
            <a:picLocks noChangeAspect="1"/>
          </p:cNvPicPr>
          <p:nvPr/>
        </p:nvPicPr>
        <p:blipFill>
          <a:blip r:embed="rId7" cstate="print"/>
          <a:srcRect l="12423" t="20434" r="22670" b="15216"/>
          <a:stretch>
            <a:fillRect/>
          </a:stretch>
        </p:blipFill>
        <p:spPr>
          <a:xfrm>
            <a:off x="755576" y="1745721"/>
            <a:ext cx="3762314" cy="2664296"/>
          </a:xfrm>
          <a:prstGeom prst="rect">
            <a:avLst/>
          </a:prstGeom>
        </p:spPr>
      </p:pic>
      <p:sp>
        <p:nvSpPr>
          <p:cNvPr id="13" name="Content Placeholder 2"/>
          <p:cNvSpPr txBox="1">
            <a:spLocks/>
          </p:cNvSpPr>
          <p:nvPr/>
        </p:nvSpPr>
        <p:spPr>
          <a:xfrm>
            <a:off x="457200" y="833846"/>
            <a:ext cx="8229600" cy="1138645"/>
          </a:xfrm>
          <a:prstGeom prst="rect">
            <a:avLst/>
          </a:prstGeom>
        </p:spPr>
        <p:txBody>
          <a:bodyPr>
            <a:normAutofit fontScale="92500" lnSpcReduction="20000"/>
          </a:bodyPr>
          <a:lstStyle/>
          <a:p>
            <a:pPr lvl="0">
              <a:spcBef>
                <a:spcPct val="20000"/>
              </a:spcBef>
            </a:pPr>
            <a:r>
              <a:rPr lang="en-GB" sz="2000" i="1" dirty="0" smtClean="0"/>
              <a:t>Initial start-to-end simulations have been carried out for SASE and single-spike SASE operating modes – as a starting point for further work. </a:t>
            </a:r>
          </a:p>
          <a:p>
            <a:pPr lvl="0">
              <a:spcBef>
                <a:spcPct val="20000"/>
              </a:spcBef>
            </a:pPr>
            <a:r>
              <a:rPr lang="en-GB" sz="2000" dirty="0" smtClean="0"/>
              <a:t>The FEL output is shown for both the </a:t>
            </a:r>
            <a:r>
              <a:rPr lang="en-GB" sz="2000" dirty="0" smtClean="0">
                <a:solidFill>
                  <a:srgbClr val="0070C0"/>
                </a:solidFill>
              </a:rPr>
              <a:t>SASE case where magnetic compression is used </a:t>
            </a:r>
            <a:r>
              <a:rPr lang="en-GB" sz="2000" dirty="0" smtClean="0"/>
              <a:t>and </a:t>
            </a:r>
            <a:r>
              <a:rPr lang="en-GB" sz="2000" dirty="0" smtClean="0">
                <a:solidFill>
                  <a:srgbClr val="FF0000"/>
                </a:solidFill>
              </a:rPr>
              <a:t> a single-spike SASE cases where velocity bunching</a:t>
            </a:r>
            <a:r>
              <a:rPr lang="en-GB" sz="2000" dirty="0" smtClean="0"/>
              <a:t> </a:t>
            </a:r>
            <a:r>
              <a:rPr lang="en-GB" sz="2000" dirty="0" smtClean="0">
                <a:solidFill>
                  <a:srgbClr val="FF0000"/>
                </a:solidFill>
              </a:rPr>
              <a:t>is used</a:t>
            </a:r>
            <a:r>
              <a:rPr lang="en-GB" sz="2000" dirty="0" smtClean="0"/>
              <a:t>.</a:t>
            </a:r>
            <a:endParaRPr lang="en-GB" sz="2000"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1319346" y="1153871"/>
            <a:ext cx="6290375" cy="2385431"/>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1907704" y="3429000"/>
            <a:ext cx="5279256" cy="2351796"/>
          </a:xfrm>
          <a:prstGeom prst="rect">
            <a:avLst/>
          </a:prstGeom>
          <a:noFill/>
          <a:ln w="9525">
            <a:noFill/>
            <a:miter lim="800000"/>
            <a:headEnd/>
            <a:tailEnd/>
          </a:ln>
        </p:spPr>
      </p:pic>
      <p:sp>
        <p:nvSpPr>
          <p:cNvPr id="47108" name="Rectangle 4"/>
          <p:cNvSpPr>
            <a:spLocks noChangeArrowheads="1"/>
          </p:cNvSpPr>
          <p:nvPr/>
        </p:nvSpPr>
        <p:spPr bwMode="auto">
          <a:xfrm>
            <a:off x="3707904" y="2649975"/>
            <a:ext cx="247388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 </a:t>
            </a:r>
            <a:r>
              <a:rPr kumimoji="0" lang="fr-FR"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Saldin</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al.,</a:t>
            </a:r>
            <a:endParaRPr kumimoji="0" lang="en-GB"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Phys. </a:t>
            </a:r>
            <a:r>
              <a:rPr kumimoji="0" lang="fr-FR"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Rev</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STAB, </a:t>
            </a:r>
            <a:r>
              <a:rPr kumimoji="0" lang="fr-F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050702, (2006).</a:t>
            </a:r>
            <a:endParaRPr kumimoji="0" lang="fr-FR" sz="1800"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3212398" y="6173854"/>
            <a:ext cx="141166"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Rectangle 6"/>
          <p:cNvSpPr/>
          <p:nvPr/>
        </p:nvSpPr>
        <p:spPr>
          <a:xfrm>
            <a:off x="3482425" y="6165304"/>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318840" y="6165304"/>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112915" y="6165304"/>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9"/>
          <p:cNvSpPr/>
          <p:nvPr/>
        </p:nvSpPr>
        <p:spPr>
          <a:xfrm>
            <a:off x="5155255" y="6165304"/>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940941" y="6165304"/>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p:cNvSpPr/>
          <p:nvPr/>
        </p:nvSpPr>
        <p:spPr>
          <a:xfrm>
            <a:off x="5991670" y="6165304"/>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785745" y="6165304"/>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Rectangle 13"/>
          <p:cNvSpPr/>
          <p:nvPr/>
        </p:nvSpPr>
        <p:spPr>
          <a:xfrm>
            <a:off x="6811307" y="6165304"/>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622160" y="6165304"/>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Rectangle 15"/>
          <p:cNvSpPr/>
          <p:nvPr/>
        </p:nvSpPr>
        <p:spPr>
          <a:xfrm>
            <a:off x="7453460" y="6165304"/>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17" name="Straight Connector 16"/>
          <p:cNvCxnSpPr/>
          <p:nvPr/>
        </p:nvCxnSpPr>
        <p:spPr>
          <a:xfrm>
            <a:off x="395536" y="5877272"/>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520" y="6093296"/>
            <a:ext cx="1656184" cy="369332"/>
          </a:xfrm>
          <a:prstGeom prst="rect">
            <a:avLst/>
          </a:prstGeom>
          <a:noFill/>
        </p:spPr>
        <p:txBody>
          <a:bodyPr wrap="square" rtlCol="0">
            <a:spAutoFit/>
          </a:bodyPr>
          <a:lstStyle/>
          <a:p>
            <a:r>
              <a:rPr lang="en-GB" dirty="0" smtClean="0"/>
              <a:t>CLARA CONFIG.</a:t>
            </a:r>
            <a:endParaRPr lang="en-GB" dirty="0"/>
          </a:p>
        </p:txBody>
      </p:sp>
      <p:cxnSp>
        <p:nvCxnSpPr>
          <p:cNvPr id="19" name="Straight Arrow Connector 18"/>
          <p:cNvCxnSpPr/>
          <p:nvPr/>
        </p:nvCxnSpPr>
        <p:spPr>
          <a:xfrm>
            <a:off x="2354480" y="6211434"/>
            <a:ext cx="71438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Straight Arrow Connector 19"/>
          <p:cNvCxnSpPr/>
          <p:nvPr/>
        </p:nvCxnSpPr>
        <p:spPr>
          <a:xfrm>
            <a:off x="2354480" y="6367025"/>
            <a:ext cx="71438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TextBox 20"/>
          <p:cNvSpPr txBox="1"/>
          <p:nvPr/>
        </p:nvSpPr>
        <p:spPr>
          <a:xfrm>
            <a:off x="2219919" y="5877272"/>
            <a:ext cx="821059" cy="338554"/>
          </a:xfrm>
          <a:prstGeom prst="rect">
            <a:avLst/>
          </a:prstGeom>
          <a:noFill/>
        </p:spPr>
        <p:txBody>
          <a:bodyPr wrap="none" rtlCol="0">
            <a:spAutoFit/>
          </a:bodyPr>
          <a:lstStyle/>
          <a:p>
            <a:r>
              <a:rPr lang="en-GB" sz="1600" dirty="0"/>
              <a:t>e</a:t>
            </a:r>
            <a:r>
              <a:rPr lang="en-GB" sz="1600" dirty="0" smtClean="0"/>
              <a:t>-beam</a:t>
            </a:r>
            <a:endParaRPr lang="en-GB" sz="1600" dirty="0"/>
          </a:p>
        </p:txBody>
      </p:sp>
      <p:sp>
        <p:nvSpPr>
          <p:cNvPr id="22" name="TextBox 21"/>
          <p:cNvSpPr txBox="1"/>
          <p:nvPr/>
        </p:nvSpPr>
        <p:spPr>
          <a:xfrm>
            <a:off x="2068728" y="6349984"/>
            <a:ext cx="1063112" cy="338554"/>
          </a:xfrm>
          <a:prstGeom prst="rect">
            <a:avLst/>
          </a:prstGeom>
          <a:noFill/>
        </p:spPr>
        <p:txBody>
          <a:bodyPr wrap="none" rtlCol="0">
            <a:spAutoFit/>
          </a:bodyPr>
          <a:lstStyle/>
          <a:p>
            <a:r>
              <a:rPr lang="en-GB" sz="1600" dirty="0" smtClean="0"/>
              <a:t>Laser seed</a:t>
            </a:r>
            <a:endParaRPr lang="en-GB" sz="1600" dirty="0"/>
          </a:p>
        </p:txBody>
      </p:sp>
      <p:sp>
        <p:nvSpPr>
          <p:cNvPr id="23" name="Isosceles Triangle 22"/>
          <p:cNvSpPr/>
          <p:nvPr/>
        </p:nvSpPr>
        <p:spPr>
          <a:xfrm rot="16200000">
            <a:off x="5148064" y="4221088"/>
            <a:ext cx="216024" cy="4824536"/>
          </a:xfrm>
          <a:prstGeom prst="triangle">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0" y="-7254"/>
            <a:ext cx="9144000" cy="979712"/>
            <a:chOff x="0" y="-7255"/>
            <a:chExt cx="9144000" cy="849085"/>
          </a:xfrm>
        </p:grpSpPr>
        <p:pic>
          <p:nvPicPr>
            <p:cNvPr id="30" name="Picture 6"/>
            <p:cNvPicPr>
              <a:picLocks noChangeAspect="1" noChangeArrowheads="1"/>
            </p:cNvPicPr>
            <p:nvPr/>
          </p:nvPicPr>
          <p:blipFill>
            <a:blip r:embed="rId5"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31" name="Picture 6"/>
            <p:cNvPicPr>
              <a:picLocks noChangeAspect="1" noChangeArrowheads="1"/>
            </p:cNvPicPr>
            <p:nvPr/>
          </p:nvPicPr>
          <p:blipFill>
            <a:blip r:embed="rId5"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32"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latin typeface="Calibri" pitchFamily="34" charset="0"/>
                <a:ea typeface="+mj-ea"/>
                <a:cs typeface="Arial" pitchFamily="34" charset="0"/>
              </a:rPr>
              <a:t>Laser</a:t>
            </a:r>
            <a:r>
              <a:rPr kumimoji="0" lang="en-GB" sz="3200" b="0" i="0" u="none" strike="noStrike" kern="0" cap="none" spc="0" normalizeH="0" noProof="0" dirty="0" smtClean="0">
                <a:ln>
                  <a:noFill/>
                </a:ln>
                <a:solidFill>
                  <a:schemeClr val="bg1"/>
                </a:solidFill>
                <a:effectLst/>
                <a:uLnTx/>
                <a:uFillTx/>
                <a:latin typeface="Calibri" pitchFamily="34" charset="0"/>
                <a:ea typeface="+mj-ea"/>
                <a:cs typeface="Arial" pitchFamily="34" charset="0"/>
              </a:rPr>
              <a:t> Slicing (1)</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33" name="Content Placeholder 2"/>
          <p:cNvSpPr txBox="1">
            <a:spLocks/>
          </p:cNvSpPr>
          <p:nvPr/>
        </p:nvSpPr>
        <p:spPr>
          <a:xfrm>
            <a:off x="274317" y="846909"/>
            <a:ext cx="8490857" cy="944879"/>
          </a:xfrm>
          <a:prstGeom prst="rect">
            <a:avLst/>
          </a:prstGeom>
        </p:spPr>
        <p:txBody>
          <a:bodyPr>
            <a:normAutofit/>
          </a:bodyPr>
          <a:lstStyle/>
          <a:p>
            <a:pPr lvl="0">
              <a:spcBef>
                <a:spcPct val="20000"/>
              </a:spcBef>
            </a:pPr>
            <a:r>
              <a:rPr lang="en-GB" i="1" dirty="0" smtClean="0"/>
              <a:t>Ian Martin (Diamond Light Source) has started modelling one of the laser slicing schemes: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6012160" y="2035623"/>
            <a:ext cx="3131840" cy="2348880"/>
          </a:xfrm>
          <a:prstGeom prst="rect">
            <a:avLst/>
          </a:prstGeom>
          <a:noFill/>
          <a:ln w="9525">
            <a:noFill/>
            <a:miter lim="800000"/>
            <a:headEnd/>
            <a:tailEnd/>
          </a:ln>
          <a:effectLst/>
        </p:spPr>
      </p:pic>
      <p:pic>
        <p:nvPicPr>
          <p:cNvPr id="43010" name="Picture 2"/>
          <p:cNvPicPr>
            <a:picLocks noChangeAspect="1" noChangeArrowheads="1"/>
          </p:cNvPicPr>
          <p:nvPr/>
        </p:nvPicPr>
        <p:blipFill>
          <a:blip r:embed="rId4" cstate="print"/>
          <a:srcRect/>
          <a:stretch>
            <a:fillRect/>
          </a:stretch>
        </p:blipFill>
        <p:spPr bwMode="auto">
          <a:xfrm>
            <a:off x="6012160" y="4384503"/>
            <a:ext cx="3131840" cy="2348880"/>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print"/>
          <a:srcRect/>
          <a:stretch>
            <a:fillRect/>
          </a:stretch>
        </p:blipFill>
        <p:spPr bwMode="auto">
          <a:xfrm>
            <a:off x="2987824" y="2052863"/>
            <a:ext cx="3131840" cy="2348880"/>
          </a:xfrm>
          <a:prstGeom prst="rect">
            <a:avLst/>
          </a:prstGeom>
          <a:noFill/>
          <a:ln w="9525">
            <a:noFill/>
            <a:miter lim="800000"/>
            <a:headEnd/>
            <a:tailEnd/>
          </a:ln>
          <a:effectLst/>
        </p:spPr>
      </p:pic>
      <p:pic>
        <p:nvPicPr>
          <p:cNvPr id="10" name="Picture 2"/>
          <p:cNvPicPr>
            <a:picLocks noChangeAspect="1" noChangeArrowheads="1"/>
          </p:cNvPicPr>
          <p:nvPr/>
        </p:nvPicPr>
        <p:blipFill>
          <a:blip r:embed="rId6" cstate="print"/>
          <a:srcRect/>
          <a:stretch>
            <a:fillRect/>
          </a:stretch>
        </p:blipFill>
        <p:spPr bwMode="auto">
          <a:xfrm>
            <a:off x="2987824" y="4384503"/>
            <a:ext cx="3131840" cy="2348880"/>
          </a:xfrm>
          <a:prstGeom prst="rect">
            <a:avLst/>
          </a:prstGeom>
          <a:noFill/>
          <a:ln w="9525">
            <a:noFill/>
            <a:miter lim="800000"/>
            <a:headEnd/>
            <a:tailEnd/>
          </a:ln>
          <a:effectLst/>
        </p:spPr>
      </p:pic>
      <p:pic>
        <p:nvPicPr>
          <p:cNvPr id="13" name="Picture 2"/>
          <p:cNvPicPr>
            <a:picLocks noChangeAspect="1" noChangeArrowheads="1"/>
          </p:cNvPicPr>
          <p:nvPr/>
        </p:nvPicPr>
        <p:blipFill>
          <a:blip r:embed="rId7" cstate="print"/>
          <a:srcRect/>
          <a:stretch>
            <a:fillRect/>
          </a:stretch>
        </p:blipFill>
        <p:spPr bwMode="auto">
          <a:xfrm>
            <a:off x="0" y="1980855"/>
            <a:ext cx="3227850" cy="2420888"/>
          </a:xfrm>
          <a:prstGeom prst="rect">
            <a:avLst/>
          </a:prstGeom>
          <a:noFill/>
          <a:ln w="9525">
            <a:noFill/>
            <a:miter lim="800000"/>
            <a:headEnd/>
            <a:tailEnd/>
          </a:ln>
          <a:effectLst/>
        </p:spPr>
      </p:pic>
      <p:pic>
        <p:nvPicPr>
          <p:cNvPr id="14" name="Picture 2"/>
          <p:cNvPicPr>
            <a:picLocks noChangeAspect="1" noChangeArrowheads="1"/>
          </p:cNvPicPr>
          <p:nvPr/>
        </p:nvPicPr>
        <p:blipFill>
          <a:blip r:embed="rId8" cstate="print"/>
          <a:srcRect/>
          <a:stretch>
            <a:fillRect/>
          </a:stretch>
        </p:blipFill>
        <p:spPr bwMode="auto">
          <a:xfrm>
            <a:off x="0" y="4384503"/>
            <a:ext cx="3131840" cy="2348880"/>
          </a:xfrm>
          <a:prstGeom prst="rect">
            <a:avLst/>
          </a:prstGeom>
          <a:noFill/>
          <a:ln w="9525">
            <a:noFill/>
            <a:miter lim="800000"/>
            <a:headEnd/>
            <a:tailEnd/>
          </a:ln>
          <a:effectLst/>
        </p:spPr>
      </p:pic>
      <p:sp>
        <p:nvSpPr>
          <p:cNvPr id="18" name="TextBox 17"/>
          <p:cNvSpPr txBox="1"/>
          <p:nvPr/>
        </p:nvSpPr>
        <p:spPr>
          <a:xfrm>
            <a:off x="6479703" y="1768279"/>
            <a:ext cx="2232248" cy="369332"/>
          </a:xfrm>
          <a:prstGeom prst="rect">
            <a:avLst/>
          </a:prstGeom>
          <a:noFill/>
        </p:spPr>
        <p:txBody>
          <a:bodyPr wrap="square" rtlCol="0">
            <a:spAutoFit/>
          </a:bodyPr>
          <a:lstStyle/>
          <a:p>
            <a:pPr algn="ctr"/>
            <a:r>
              <a:rPr lang="en-GB" dirty="0" smtClean="0"/>
              <a:t>20</a:t>
            </a:r>
            <a:r>
              <a:rPr lang="el-GR" dirty="0" smtClean="0"/>
              <a:t>μ</a:t>
            </a:r>
            <a:r>
              <a:rPr lang="en-GB" dirty="0" smtClean="0"/>
              <a:t>m/1 </a:t>
            </a:r>
            <a:r>
              <a:rPr lang="el-GR" dirty="0" smtClean="0"/>
              <a:t>μ</a:t>
            </a:r>
            <a:r>
              <a:rPr lang="en-GB" dirty="0" smtClean="0"/>
              <a:t>J/167fs</a:t>
            </a:r>
            <a:endParaRPr lang="en-GB" dirty="0"/>
          </a:p>
        </p:txBody>
      </p:sp>
      <p:sp>
        <p:nvSpPr>
          <p:cNvPr id="20" name="TextBox 19"/>
          <p:cNvSpPr txBox="1"/>
          <p:nvPr/>
        </p:nvSpPr>
        <p:spPr>
          <a:xfrm>
            <a:off x="539552" y="1768279"/>
            <a:ext cx="2088232" cy="369332"/>
          </a:xfrm>
          <a:prstGeom prst="rect">
            <a:avLst/>
          </a:prstGeom>
          <a:noFill/>
        </p:spPr>
        <p:txBody>
          <a:bodyPr wrap="square" rtlCol="0">
            <a:spAutoFit/>
          </a:bodyPr>
          <a:lstStyle/>
          <a:p>
            <a:pPr algn="ctr"/>
            <a:r>
              <a:rPr lang="en-GB" dirty="0" smtClean="0"/>
              <a:t>10</a:t>
            </a:r>
            <a:r>
              <a:rPr lang="el-GR" dirty="0" smtClean="0"/>
              <a:t>μ</a:t>
            </a:r>
            <a:r>
              <a:rPr lang="en-GB" dirty="0" smtClean="0"/>
              <a:t>m/10 </a:t>
            </a:r>
            <a:r>
              <a:rPr lang="el-GR" dirty="0" smtClean="0"/>
              <a:t>μ</a:t>
            </a:r>
            <a:r>
              <a:rPr lang="en-GB" dirty="0" smtClean="0"/>
              <a:t>J/100fs</a:t>
            </a:r>
            <a:endParaRPr lang="en-GB" dirty="0"/>
          </a:p>
        </p:txBody>
      </p:sp>
      <p:sp>
        <p:nvSpPr>
          <p:cNvPr id="21" name="TextBox 20"/>
          <p:cNvSpPr txBox="1"/>
          <p:nvPr/>
        </p:nvSpPr>
        <p:spPr>
          <a:xfrm>
            <a:off x="3563888" y="1768279"/>
            <a:ext cx="1944216" cy="369332"/>
          </a:xfrm>
          <a:prstGeom prst="rect">
            <a:avLst/>
          </a:prstGeom>
          <a:noFill/>
        </p:spPr>
        <p:txBody>
          <a:bodyPr wrap="square" rtlCol="0">
            <a:spAutoFit/>
          </a:bodyPr>
          <a:lstStyle/>
          <a:p>
            <a:pPr algn="ctr"/>
            <a:r>
              <a:rPr lang="en-GB" dirty="0" smtClean="0"/>
              <a:t>20</a:t>
            </a:r>
            <a:r>
              <a:rPr lang="el-GR" dirty="0" smtClean="0"/>
              <a:t>μ</a:t>
            </a:r>
            <a:r>
              <a:rPr lang="en-GB" dirty="0" smtClean="0"/>
              <a:t>m/20 </a:t>
            </a:r>
            <a:r>
              <a:rPr lang="el-GR" dirty="0" smtClean="0"/>
              <a:t>μ</a:t>
            </a:r>
            <a:r>
              <a:rPr lang="en-GB" dirty="0" smtClean="0"/>
              <a:t>J/167fs</a:t>
            </a:r>
            <a:endParaRPr lang="en-GB" dirty="0"/>
          </a:p>
        </p:txBody>
      </p:sp>
      <p:cxnSp>
        <p:nvCxnSpPr>
          <p:cNvPr id="12" name="Straight Arrow Connector 11"/>
          <p:cNvCxnSpPr/>
          <p:nvPr/>
        </p:nvCxnSpPr>
        <p:spPr>
          <a:xfrm flipH="1">
            <a:off x="1691680" y="3204991"/>
            <a:ext cx="47268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3568" y="3204991"/>
            <a:ext cx="100811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1720" y="2918700"/>
            <a:ext cx="1440160" cy="1200329"/>
          </a:xfrm>
          <a:prstGeom prst="rect">
            <a:avLst/>
          </a:prstGeom>
          <a:noFill/>
        </p:spPr>
        <p:txBody>
          <a:bodyPr wrap="square" rtlCol="0">
            <a:spAutoFit/>
          </a:bodyPr>
          <a:lstStyle/>
          <a:p>
            <a:r>
              <a:rPr lang="en-GB" dirty="0" smtClean="0"/>
              <a:t>~13fs</a:t>
            </a:r>
            <a:br>
              <a:rPr lang="en-GB" dirty="0" smtClean="0"/>
            </a:br>
            <a:r>
              <a:rPr lang="en-GB" dirty="0" smtClean="0"/>
              <a:t> FWHM </a:t>
            </a:r>
          </a:p>
          <a:p>
            <a:r>
              <a:rPr lang="en-GB" dirty="0" smtClean="0"/>
              <a:t>(~39 optical cycles)</a:t>
            </a:r>
            <a:endParaRPr lang="en-GB" dirty="0"/>
          </a:p>
        </p:txBody>
      </p:sp>
      <p:grpSp>
        <p:nvGrpSpPr>
          <p:cNvPr id="28" name="Group 27"/>
          <p:cNvGrpSpPr/>
          <p:nvPr/>
        </p:nvGrpSpPr>
        <p:grpSpPr>
          <a:xfrm>
            <a:off x="0" y="0"/>
            <a:ext cx="9144000" cy="979712"/>
            <a:chOff x="0" y="-7255"/>
            <a:chExt cx="9144000" cy="849085"/>
          </a:xfrm>
        </p:grpSpPr>
        <p:pic>
          <p:nvPicPr>
            <p:cNvPr id="29" name="Picture 6"/>
            <p:cNvPicPr>
              <a:picLocks noChangeAspect="1" noChangeArrowheads="1"/>
            </p:cNvPicPr>
            <p:nvPr/>
          </p:nvPicPr>
          <p:blipFill>
            <a:blip r:embed="rId9"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30" name="Picture 6"/>
            <p:cNvPicPr>
              <a:picLocks noChangeAspect="1" noChangeArrowheads="1"/>
            </p:cNvPicPr>
            <p:nvPr/>
          </p:nvPicPr>
          <p:blipFill>
            <a:blip r:embed="rId9"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31"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latin typeface="Calibri" pitchFamily="34" charset="0"/>
                <a:ea typeface="+mj-ea"/>
                <a:cs typeface="Arial" pitchFamily="34" charset="0"/>
              </a:rPr>
              <a:t>Laser</a:t>
            </a:r>
            <a:r>
              <a:rPr kumimoji="0" lang="en-GB" sz="3200" b="0" i="0" u="none" strike="noStrike" kern="0" cap="none" spc="0" normalizeH="0" noProof="0" dirty="0" smtClean="0">
                <a:ln>
                  <a:noFill/>
                </a:ln>
                <a:solidFill>
                  <a:schemeClr val="bg1"/>
                </a:solidFill>
                <a:effectLst/>
                <a:uLnTx/>
                <a:uFillTx/>
                <a:latin typeface="Calibri" pitchFamily="34" charset="0"/>
                <a:ea typeface="+mj-ea"/>
                <a:cs typeface="Arial" pitchFamily="34" charset="0"/>
              </a:rPr>
              <a:t> Slicing (2)</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33" name="TextBox 32"/>
          <p:cNvSpPr txBox="1"/>
          <p:nvPr/>
        </p:nvSpPr>
        <p:spPr>
          <a:xfrm>
            <a:off x="7285703" y="6230983"/>
            <a:ext cx="1858296" cy="615553"/>
          </a:xfrm>
          <a:prstGeom prst="rect">
            <a:avLst/>
          </a:prstGeom>
          <a:solidFill>
            <a:schemeClr val="bg1"/>
          </a:solidFill>
        </p:spPr>
        <p:txBody>
          <a:bodyPr wrap="square" rtlCol="0">
            <a:spAutoFit/>
          </a:bodyPr>
          <a:lstStyle/>
          <a:p>
            <a:pPr algn="ctr"/>
            <a:r>
              <a:rPr lang="en-GB" sz="1700" i="1" dirty="0" smtClean="0">
                <a:solidFill>
                  <a:schemeClr val="tx1">
                    <a:lumMod val="50000"/>
                    <a:lumOff val="50000"/>
                  </a:schemeClr>
                </a:solidFill>
              </a:rPr>
              <a:t>Plots courtesy of Ian Martin, DLS</a:t>
            </a:r>
            <a:endParaRPr lang="en-GB" sz="1700" i="1" dirty="0">
              <a:solidFill>
                <a:schemeClr val="tx1">
                  <a:lumMod val="50000"/>
                  <a:lumOff val="50000"/>
                </a:schemeClr>
              </a:solidFill>
            </a:endParaRPr>
          </a:p>
        </p:txBody>
      </p:sp>
      <p:sp>
        <p:nvSpPr>
          <p:cNvPr id="34" name="Content Placeholder 2"/>
          <p:cNvSpPr txBox="1">
            <a:spLocks/>
          </p:cNvSpPr>
          <p:nvPr/>
        </p:nvSpPr>
        <p:spPr>
          <a:xfrm>
            <a:off x="457200" y="840951"/>
            <a:ext cx="8229600" cy="944879"/>
          </a:xfrm>
          <a:prstGeom prst="rect">
            <a:avLst/>
          </a:prstGeom>
        </p:spPr>
        <p:txBody>
          <a:bodyPr>
            <a:normAutofit fontScale="92500"/>
          </a:bodyPr>
          <a:lstStyle/>
          <a:p>
            <a:pPr>
              <a:spcBef>
                <a:spcPct val="20000"/>
              </a:spcBef>
            </a:pPr>
            <a:r>
              <a:rPr lang="en-GB" i="1" dirty="0" smtClean="0"/>
              <a:t>Results show the implementation of this scheme on CLARA for several different combinations of laser parameters (wavelength/pulse energy/duration). Output is shown at 14.8m into radiator. The number of spikes is increased due to &gt;1 periods in modulator.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nrt63\My Documents\FELS\modelocked SASE\Illustrations\ModeLocked.jpg"/>
          <p:cNvPicPr>
            <a:picLocks noChangeAspect="1" noChangeArrowheads="1"/>
          </p:cNvPicPr>
          <p:nvPr/>
        </p:nvPicPr>
        <p:blipFill>
          <a:blip r:embed="rId3" cstate="print"/>
          <a:srcRect/>
          <a:stretch>
            <a:fillRect/>
          </a:stretch>
        </p:blipFill>
        <p:spPr bwMode="auto">
          <a:xfrm>
            <a:off x="1494763" y="2623535"/>
            <a:ext cx="6003317" cy="950965"/>
          </a:xfrm>
          <a:prstGeom prst="rect">
            <a:avLst/>
          </a:prstGeom>
          <a:noFill/>
        </p:spPr>
      </p:pic>
      <p:sp>
        <p:nvSpPr>
          <p:cNvPr id="51203" name="Rectangle 3"/>
          <p:cNvSpPr>
            <a:spLocks noChangeArrowheads="1"/>
          </p:cNvSpPr>
          <p:nvPr/>
        </p:nvSpPr>
        <p:spPr bwMode="auto">
          <a:xfrm>
            <a:off x="3891641" y="3559599"/>
            <a:ext cx="330391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Thompson and B. McNeil,</a:t>
            </a:r>
            <a:endParaRPr kumimoji="0" lang="en-GB"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Mode-Locking in a Free Electron Laser Amplifier,</a:t>
            </a:r>
            <a:endParaRPr kumimoji="0" lang="en-GB"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Phys. </a:t>
            </a:r>
            <a:r>
              <a:rPr kumimoji="0" lang="nb-NO"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Rev. Lett., </a:t>
            </a:r>
            <a:r>
              <a:rPr kumimoji="0" lang="nb-NO"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100</a:t>
            </a:r>
            <a:r>
              <a:rPr kumimoji="0" lang="nb-NO"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203901, (2008).</a:t>
            </a:r>
            <a:endParaRPr kumimoji="0" lang="nb-NO" sz="1800"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3095459" y="6237312"/>
            <a:ext cx="357190" cy="2857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29" name="Straight Arrow Connector 28"/>
          <p:cNvCxnSpPr/>
          <p:nvPr/>
        </p:nvCxnSpPr>
        <p:spPr>
          <a:xfrm>
            <a:off x="2193456" y="6409157"/>
            <a:ext cx="71438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0" name="Straight Arrow Connector 29"/>
          <p:cNvCxnSpPr/>
          <p:nvPr/>
        </p:nvCxnSpPr>
        <p:spPr>
          <a:xfrm>
            <a:off x="2193456" y="6447181"/>
            <a:ext cx="71438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2015339" y="5877272"/>
            <a:ext cx="821059" cy="338554"/>
          </a:xfrm>
          <a:prstGeom prst="rect">
            <a:avLst/>
          </a:prstGeom>
          <a:noFill/>
        </p:spPr>
        <p:txBody>
          <a:bodyPr wrap="none" rtlCol="0">
            <a:spAutoFit/>
          </a:bodyPr>
          <a:lstStyle/>
          <a:p>
            <a:r>
              <a:rPr lang="en-GB" sz="1600" dirty="0"/>
              <a:t>e</a:t>
            </a:r>
            <a:r>
              <a:rPr lang="en-GB" sz="1600" dirty="0" smtClean="0"/>
              <a:t>-beam</a:t>
            </a:r>
            <a:endParaRPr lang="en-GB" sz="1600" dirty="0"/>
          </a:p>
        </p:txBody>
      </p:sp>
      <p:sp>
        <p:nvSpPr>
          <p:cNvPr id="32" name="TextBox 31"/>
          <p:cNvSpPr txBox="1"/>
          <p:nvPr/>
        </p:nvSpPr>
        <p:spPr>
          <a:xfrm>
            <a:off x="1907704" y="6430140"/>
            <a:ext cx="1063112" cy="338554"/>
          </a:xfrm>
          <a:prstGeom prst="rect">
            <a:avLst/>
          </a:prstGeom>
          <a:noFill/>
        </p:spPr>
        <p:txBody>
          <a:bodyPr wrap="none" rtlCol="0">
            <a:spAutoFit/>
          </a:bodyPr>
          <a:lstStyle/>
          <a:p>
            <a:r>
              <a:rPr lang="en-GB" sz="1600" dirty="0" smtClean="0"/>
              <a:t>Laser seed</a:t>
            </a:r>
            <a:endParaRPr lang="en-GB" sz="1600" dirty="0"/>
          </a:p>
        </p:txBody>
      </p:sp>
      <p:sp>
        <p:nvSpPr>
          <p:cNvPr id="44" name="Rectangle 43"/>
          <p:cNvSpPr/>
          <p:nvPr/>
        </p:nvSpPr>
        <p:spPr>
          <a:xfrm>
            <a:off x="3501629" y="6253994"/>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Rectangle 44"/>
          <p:cNvSpPr/>
          <p:nvPr/>
        </p:nvSpPr>
        <p:spPr>
          <a:xfrm>
            <a:off x="3573067" y="6182556"/>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6" name="Rectangle 45"/>
          <p:cNvSpPr/>
          <p:nvPr/>
        </p:nvSpPr>
        <p:spPr>
          <a:xfrm>
            <a:off x="3644505" y="6182556"/>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7" name="Rectangle 46"/>
          <p:cNvSpPr/>
          <p:nvPr/>
        </p:nvSpPr>
        <p:spPr>
          <a:xfrm>
            <a:off x="3715943" y="6253994"/>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2" name="Rectangle 41"/>
          <p:cNvSpPr/>
          <p:nvPr/>
        </p:nvSpPr>
        <p:spPr>
          <a:xfrm>
            <a:off x="3839763" y="6241140"/>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5" name="Group 43"/>
          <p:cNvGrpSpPr/>
          <p:nvPr/>
        </p:nvGrpSpPr>
        <p:grpSpPr>
          <a:xfrm>
            <a:off x="4769631" y="6202808"/>
            <a:ext cx="144016" cy="357190"/>
            <a:chOff x="3286116" y="4429132"/>
            <a:chExt cx="285752" cy="357190"/>
          </a:xfrm>
        </p:grpSpPr>
        <p:sp>
          <p:nvSpPr>
            <p:cNvPr id="81" name="Rectangle 80"/>
            <p:cNvSpPr/>
            <p:nvPr/>
          </p:nvSpPr>
          <p:spPr>
            <a:xfrm>
              <a:off x="3286116"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2" name="Rectangle 81"/>
            <p:cNvSpPr/>
            <p:nvPr/>
          </p:nvSpPr>
          <p:spPr>
            <a:xfrm>
              <a:off x="3357554"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Rectangle 82"/>
            <p:cNvSpPr/>
            <p:nvPr/>
          </p:nvSpPr>
          <p:spPr>
            <a:xfrm>
              <a:off x="3428992"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4" name="Rectangle 83"/>
            <p:cNvSpPr/>
            <p:nvPr/>
          </p:nvSpPr>
          <p:spPr>
            <a:xfrm>
              <a:off x="3500430"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85" name="Rectangle 84"/>
          <p:cNvSpPr/>
          <p:nvPr/>
        </p:nvSpPr>
        <p:spPr>
          <a:xfrm>
            <a:off x="4106803" y="6243990"/>
            <a:ext cx="61200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43"/>
          <p:cNvGrpSpPr/>
          <p:nvPr/>
        </p:nvGrpSpPr>
        <p:grpSpPr>
          <a:xfrm>
            <a:off x="4322831" y="6205658"/>
            <a:ext cx="144016" cy="357190"/>
            <a:chOff x="3286116" y="4429132"/>
            <a:chExt cx="285752" cy="357190"/>
          </a:xfrm>
        </p:grpSpPr>
        <p:sp>
          <p:nvSpPr>
            <p:cNvPr id="87" name="Rectangle 86"/>
            <p:cNvSpPr/>
            <p:nvPr/>
          </p:nvSpPr>
          <p:spPr>
            <a:xfrm>
              <a:off x="3286116"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8" name="Rectangle 87"/>
            <p:cNvSpPr/>
            <p:nvPr/>
          </p:nvSpPr>
          <p:spPr>
            <a:xfrm>
              <a:off x="3357554"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Rectangle 88"/>
            <p:cNvSpPr/>
            <p:nvPr/>
          </p:nvSpPr>
          <p:spPr>
            <a:xfrm>
              <a:off x="3428992"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0" name="Rectangle 89"/>
            <p:cNvSpPr/>
            <p:nvPr/>
          </p:nvSpPr>
          <p:spPr>
            <a:xfrm>
              <a:off x="3500430"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94" name="Rectangle 93"/>
          <p:cNvSpPr/>
          <p:nvPr/>
        </p:nvSpPr>
        <p:spPr>
          <a:xfrm>
            <a:off x="4959277" y="6258392"/>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9" name="Group 43"/>
          <p:cNvGrpSpPr/>
          <p:nvPr/>
        </p:nvGrpSpPr>
        <p:grpSpPr>
          <a:xfrm>
            <a:off x="5889145" y="6220060"/>
            <a:ext cx="144016" cy="357190"/>
            <a:chOff x="3286116" y="4429132"/>
            <a:chExt cx="285752" cy="357190"/>
          </a:xfrm>
        </p:grpSpPr>
        <p:sp>
          <p:nvSpPr>
            <p:cNvPr id="102" name="Rectangle 101"/>
            <p:cNvSpPr/>
            <p:nvPr/>
          </p:nvSpPr>
          <p:spPr>
            <a:xfrm>
              <a:off x="3286116"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3" name="Rectangle 102"/>
            <p:cNvSpPr/>
            <p:nvPr/>
          </p:nvSpPr>
          <p:spPr>
            <a:xfrm>
              <a:off x="3357554"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4" name="Rectangle 103"/>
            <p:cNvSpPr/>
            <p:nvPr/>
          </p:nvSpPr>
          <p:spPr>
            <a:xfrm>
              <a:off x="3428992"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5" name="Rectangle 104"/>
            <p:cNvSpPr/>
            <p:nvPr/>
          </p:nvSpPr>
          <p:spPr>
            <a:xfrm>
              <a:off x="3500430"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96" name="Rectangle 95"/>
          <p:cNvSpPr/>
          <p:nvPr/>
        </p:nvSpPr>
        <p:spPr>
          <a:xfrm>
            <a:off x="5226317" y="6261242"/>
            <a:ext cx="61200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43"/>
          <p:cNvGrpSpPr/>
          <p:nvPr/>
        </p:nvGrpSpPr>
        <p:grpSpPr>
          <a:xfrm>
            <a:off x="5442345" y="6222910"/>
            <a:ext cx="144016" cy="357190"/>
            <a:chOff x="3286116" y="4429132"/>
            <a:chExt cx="285752" cy="357190"/>
          </a:xfrm>
        </p:grpSpPr>
        <p:sp>
          <p:nvSpPr>
            <p:cNvPr id="98" name="Rectangle 97"/>
            <p:cNvSpPr/>
            <p:nvPr/>
          </p:nvSpPr>
          <p:spPr>
            <a:xfrm>
              <a:off x="3286116"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9" name="Rectangle 98"/>
            <p:cNvSpPr/>
            <p:nvPr/>
          </p:nvSpPr>
          <p:spPr>
            <a:xfrm>
              <a:off x="3357554"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0" name="Rectangle 99"/>
            <p:cNvSpPr/>
            <p:nvPr/>
          </p:nvSpPr>
          <p:spPr>
            <a:xfrm>
              <a:off x="3428992"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1" name="Rectangle 100"/>
            <p:cNvSpPr/>
            <p:nvPr/>
          </p:nvSpPr>
          <p:spPr>
            <a:xfrm>
              <a:off x="3500430"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08" name="Rectangle 107"/>
          <p:cNvSpPr/>
          <p:nvPr/>
        </p:nvSpPr>
        <p:spPr>
          <a:xfrm>
            <a:off x="6076901" y="6275644"/>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12" name="Group 43"/>
          <p:cNvGrpSpPr/>
          <p:nvPr/>
        </p:nvGrpSpPr>
        <p:grpSpPr>
          <a:xfrm>
            <a:off x="7006769" y="6237312"/>
            <a:ext cx="144016" cy="357190"/>
            <a:chOff x="3286116" y="4429132"/>
            <a:chExt cx="285752" cy="357190"/>
          </a:xfrm>
        </p:grpSpPr>
        <p:sp>
          <p:nvSpPr>
            <p:cNvPr id="116" name="Rectangle 115"/>
            <p:cNvSpPr/>
            <p:nvPr/>
          </p:nvSpPr>
          <p:spPr>
            <a:xfrm>
              <a:off x="3286116"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7" name="Rectangle 116"/>
            <p:cNvSpPr/>
            <p:nvPr/>
          </p:nvSpPr>
          <p:spPr>
            <a:xfrm>
              <a:off x="3357554"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8" name="Rectangle 117"/>
            <p:cNvSpPr/>
            <p:nvPr/>
          </p:nvSpPr>
          <p:spPr>
            <a:xfrm>
              <a:off x="3428992"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9" name="Rectangle 118"/>
            <p:cNvSpPr/>
            <p:nvPr/>
          </p:nvSpPr>
          <p:spPr>
            <a:xfrm>
              <a:off x="3500430"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10" name="Rectangle 109"/>
          <p:cNvSpPr/>
          <p:nvPr/>
        </p:nvSpPr>
        <p:spPr>
          <a:xfrm>
            <a:off x="6343941" y="6278494"/>
            <a:ext cx="61200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43"/>
          <p:cNvGrpSpPr/>
          <p:nvPr/>
        </p:nvGrpSpPr>
        <p:grpSpPr>
          <a:xfrm>
            <a:off x="6559969" y="6240162"/>
            <a:ext cx="144016" cy="357190"/>
            <a:chOff x="3286116" y="4429132"/>
            <a:chExt cx="285752" cy="357190"/>
          </a:xfrm>
        </p:grpSpPr>
        <p:sp>
          <p:nvSpPr>
            <p:cNvPr id="112" name="Rectangle 111"/>
            <p:cNvSpPr/>
            <p:nvPr/>
          </p:nvSpPr>
          <p:spPr>
            <a:xfrm>
              <a:off x="3286116"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3" name="Rectangle 112"/>
            <p:cNvSpPr/>
            <p:nvPr/>
          </p:nvSpPr>
          <p:spPr>
            <a:xfrm>
              <a:off x="3357554"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4" name="Rectangle 113"/>
            <p:cNvSpPr/>
            <p:nvPr/>
          </p:nvSpPr>
          <p:spPr>
            <a:xfrm>
              <a:off x="3428992"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5" name="Rectangle 114"/>
            <p:cNvSpPr/>
            <p:nvPr/>
          </p:nvSpPr>
          <p:spPr>
            <a:xfrm>
              <a:off x="3500430"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22" name="Rectangle 121"/>
          <p:cNvSpPr/>
          <p:nvPr/>
        </p:nvSpPr>
        <p:spPr>
          <a:xfrm>
            <a:off x="7206151" y="6284270"/>
            <a:ext cx="142876" cy="285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15" name="Group 43"/>
          <p:cNvGrpSpPr/>
          <p:nvPr/>
        </p:nvGrpSpPr>
        <p:grpSpPr>
          <a:xfrm>
            <a:off x="8136019" y="6245938"/>
            <a:ext cx="144016" cy="357190"/>
            <a:chOff x="3286116" y="4429132"/>
            <a:chExt cx="285752" cy="357190"/>
          </a:xfrm>
        </p:grpSpPr>
        <p:sp>
          <p:nvSpPr>
            <p:cNvPr id="130" name="Rectangle 129"/>
            <p:cNvSpPr/>
            <p:nvPr/>
          </p:nvSpPr>
          <p:spPr>
            <a:xfrm>
              <a:off x="3286116"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1" name="Rectangle 130"/>
            <p:cNvSpPr/>
            <p:nvPr/>
          </p:nvSpPr>
          <p:spPr>
            <a:xfrm>
              <a:off x="3357554"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2" name="Rectangle 131"/>
            <p:cNvSpPr/>
            <p:nvPr/>
          </p:nvSpPr>
          <p:spPr>
            <a:xfrm>
              <a:off x="3428992"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3" name="Rectangle 132"/>
            <p:cNvSpPr/>
            <p:nvPr/>
          </p:nvSpPr>
          <p:spPr>
            <a:xfrm>
              <a:off x="3500430"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24" name="Rectangle 123"/>
          <p:cNvSpPr/>
          <p:nvPr/>
        </p:nvSpPr>
        <p:spPr>
          <a:xfrm>
            <a:off x="7473191" y="6287120"/>
            <a:ext cx="61200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43"/>
          <p:cNvGrpSpPr/>
          <p:nvPr/>
        </p:nvGrpSpPr>
        <p:grpSpPr>
          <a:xfrm>
            <a:off x="7689219" y="6248788"/>
            <a:ext cx="144016" cy="357190"/>
            <a:chOff x="3286116" y="4429132"/>
            <a:chExt cx="285752" cy="357190"/>
          </a:xfrm>
        </p:grpSpPr>
        <p:sp>
          <p:nvSpPr>
            <p:cNvPr id="126" name="Rectangle 125"/>
            <p:cNvSpPr/>
            <p:nvPr/>
          </p:nvSpPr>
          <p:spPr>
            <a:xfrm>
              <a:off x="3286116"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7" name="Rectangle 126"/>
            <p:cNvSpPr/>
            <p:nvPr/>
          </p:nvSpPr>
          <p:spPr>
            <a:xfrm>
              <a:off x="3357554"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8" name="Rectangle 127"/>
            <p:cNvSpPr/>
            <p:nvPr/>
          </p:nvSpPr>
          <p:spPr>
            <a:xfrm>
              <a:off x="3428992" y="4429132"/>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9" name="Rectangle 128"/>
            <p:cNvSpPr/>
            <p:nvPr/>
          </p:nvSpPr>
          <p:spPr>
            <a:xfrm>
              <a:off x="3500430" y="4500570"/>
              <a:ext cx="71438" cy="285752"/>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35" name="TextBox 134"/>
          <p:cNvSpPr txBox="1"/>
          <p:nvPr/>
        </p:nvSpPr>
        <p:spPr>
          <a:xfrm>
            <a:off x="251520" y="6093296"/>
            <a:ext cx="1656184" cy="369332"/>
          </a:xfrm>
          <a:prstGeom prst="rect">
            <a:avLst/>
          </a:prstGeom>
          <a:noFill/>
        </p:spPr>
        <p:txBody>
          <a:bodyPr wrap="square" rtlCol="0">
            <a:spAutoFit/>
          </a:bodyPr>
          <a:lstStyle/>
          <a:p>
            <a:r>
              <a:rPr lang="en-GB" dirty="0" smtClean="0"/>
              <a:t>CLARA CONFIG.</a:t>
            </a:r>
            <a:endParaRPr lang="en-GB" dirty="0"/>
          </a:p>
        </p:txBody>
      </p:sp>
      <p:pic>
        <p:nvPicPr>
          <p:cNvPr id="75" name="Picture 74" descr="ModeLocked_pulse.jpg"/>
          <p:cNvPicPr>
            <a:picLocks noChangeAspect="1"/>
          </p:cNvPicPr>
          <p:nvPr/>
        </p:nvPicPr>
        <p:blipFill>
          <a:blip r:embed="rId4" cstate="print"/>
          <a:srcRect l="6409" t="48564" b="11224"/>
          <a:stretch>
            <a:fillRect/>
          </a:stretch>
        </p:blipFill>
        <p:spPr>
          <a:xfrm>
            <a:off x="1573140" y="4127862"/>
            <a:ext cx="6345616" cy="1799033"/>
          </a:xfrm>
          <a:prstGeom prst="rect">
            <a:avLst/>
          </a:prstGeom>
        </p:spPr>
      </p:pic>
      <p:grpSp>
        <p:nvGrpSpPr>
          <p:cNvPr id="80" name="Group 79"/>
          <p:cNvGrpSpPr/>
          <p:nvPr/>
        </p:nvGrpSpPr>
        <p:grpSpPr>
          <a:xfrm>
            <a:off x="0" y="0"/>
            <a:ext cx="9144000" cy="979712"/>
            <a:chOff x="0" y="-7255"/>
            <a:chExt cx="9144000" cy="849085"/>
          </a:xfrm>
        </p:grpSpPr>
        <p:pic>
          <p:nvPicPr>
            <p:cNvPr id="86" name="Picture 6"/>
            <p:cNvPicPr>
              <a:picLocks noChangeAspect="1" noChangeArrowheads="1"/>
            </p:cNvPicPr>
            <p:nvPr/>
          </p:nvPicPr>
          <p:blipFill>
            <a:blip r:embed="rId5"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91" name="Picture 6"/>
            <p:cNvPicPr>
              <a:picLocks noChangeAspect="1" noChangeArrowheads="1"/>
            </p:cNvPicPr>
            <p:nvPr/>
          </p:nvPicPr>
          <p:blipFill>
            <a:blip r:embed="rId5"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92"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Mode-locked FEL</a:t>
            </a:r>
            <a:r>
              <a:rPr kumimoji="0" lang="en-GB" sz="3200" b="0" i="0" u="none" strike="noStrike" kern="0" cap="none" spc="0" normalizeH="0" noProof="0" dirty="0" smtClean="0">
                <a:ln>
                  <a:noFill/>
                </a:ln>
                <a:solidFill>
                  <a:schemeClr val="bg1"/>
                </a:solidFill>
                <a:effectLst/>
                <a:uLnTx/>
                <a:uFillTx/>
                <a:latin typeface="Calibri" pitchFamily="34" charset="0"/>
                <a:ea typeface="+mj-ea"/>
                <a:cs typeface="Arial" pitchFamily="34" charset="0"/>
              </a:rPr>
              <a:t> amplifier (1)</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95" name="Content Placeholder 2"/>
          <p:cNvSpPr txBox="1">
            <a:spLocks/>
          </p:cNvSpPr>
          <p:nvPr/>
        </p:nvSpPr>
        <p:spPr>
          <a:xfrm>
            <a:off x="391884" y="846908"/>
            <a:ext cx="8360229" cy="1661161"/>
          </a:xfrm>
          <a:prstGeom prst="rect">
            <a:avLst/>
          </a:prstGeom>
        </p:spPr>
        <p:txBody>
          <a:bodyPr>
            <a:noAutofit/>
          </a:bodyPr>
          <a:lstStyle/>
          <a:p>
            <a:pPr lvl="0">
              <a:spcBef>
                <a:spcPct val="20000"/>
              </a:spcBef>
            </a:pPr>
            <a:r>
              <a:rPr lang="en-GB" sz="1700" i="1" dirty="0" smtClean="0"/>
              <a:t>Another scheme under consideration is the mode-locked FEL amplifier, predicted to generate pulse trains with individual pulses shorter than the FEL cooperation length (number of optical cycles ≈ number of periods per </a:t>
            </a:r>
            <a:r>
              <a:rPr lang="en-GB" sz="1700" i="1" dirty="0" err="1" smtClean="0"/>
              <a:t>undulator</a:t>
            </a:r>
            <a:r>
              <a:rPr lang="en-GB" sz="1700" i="1" dirty="0" smtClean="0"/>
              <a:t> module). </a:t>
            </a:r>
          </a:p>
          <a:p>
            <a:pPr lvl="0">
              <a:spcBef>
                <a:spcPct val="20000"/>
              </a:spcBef>
            </a:pPr>
            <a:r>
              <a:rPr lang="en-GB" sz="1700" dirty="0" smtClean="0"/>
              <a:t>We’re considering whether the CLARA radiator could have </a:t>
            </a:r>
            <a:r>
              <a:rPr lang="en-GB" sz="1700" dirty="0" err="1" smtClean="0"/>
              <a:t>insertable</a:t>
            </a:r>
            <a:r>
              <a:rPr lang="en-GB" sz="1700" dirty="0" smtClean="0"/>
              <a:t> chicanes in the </a:t>
            </a:r>
            <a:r>
              <a:rPr lang="en-GB" sz="1700" dirty="0" err="1" smtClean="0"/>
              <a:t>undulator</a:t>
            </a:r>
            <a:r>
              <a:rPr lang="en-GB" sz="1700" dirty="0" smtClean="0"/>
              <a:t> modules to effectively reduce the </a:t>
            </a:r>
            <a:r>
              <a:rPr lang="en-GB" sz="1700" dirty="0" err="1" smtClean="0"/>
              <a:t>undulator</a:t>
            </a:r>
            <a:r>
              <a:rPr lang="en-GB" sz="1700" dirty="0" smtClean="0"/>
              <a:t> module length, and so access shorter pulses from the mode-locked technique.</a:t>
            </a:r>
          </a:p>
        </p:txBody>
      </p:sp>
      <p:cxnSp>
        <p:nvCxnSpPr>
          <p:cNvPr id="134" name="Straight Connector 133"/>
          <p:cNvCxnSpPr/>
          <p:nvPr/>
        </p:nvCxnSpPr>
        <p:spPr>
          <a:xfrm>
            <a:off x="395536" y="5877272"/>
            <a:ext cx="84249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932040" y="3275384"/>
            <a:ext cx="3863697" cy="302433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07504" y="3203376"/>
            <a:ext cx="4894643" cy="3110359"/>
          </a:xfrm>
          <a:prstGeom prst="rect">
            <a:avLst/>
          </a:prstGeom>
          <a:noFill/>
          <a:ln w="9525">
            <a:noFill/>
            <a:miter lim="800000"/>
            <a:headEnd/>
            <a:tailEnd/>
          </a:ln>
          <a:effectLst/>
        </p:spPr>
      </p:pic>
      <p:cxnSp>
        <p:nvCxnSpPr>
          <p:cNvPr id="4" name="Straight Arrow Connector 3"/>
          <p:cNvCxnSpPr/>
          <p:nvPr/>
        </p:nvCxnSpPr>
        <p:spPr>
          <a:xfrm flipH="1">
            <a:off x="6979632" y="4766344"/>
            <a:ext cx="47268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837664" y="4766344"/>
            <a:ext cx="100811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80312" y="4571528"/>
            <a:ext cx="1440160" cy="923330"/>
          </a:xfrm>
          <a:prstGeom prst="rect">
            <a:avLst/>
          </a:prstGeom>
          <a:noFill/>
        </p:spPr>
        <p:txBody>
          <a:bodyPr wrap="square" rtlCol="0">
            <a:spAutoFit/>
          </a:bodyPr>
          <a:lstStyle/>
          <a:p>
            <a:r>
              <a:rPr lang="en-GB" dirty="0" smtClean="0"/>
              <a:t>12fs FWHM</a:t>
            </a:r>
          </a:p>
          <a:p>
            <a:r>
              <a:rPr lang="en-GB" dirty="0" smtClean="0"/>
              <a:t>(~36 optical cycles)</a:t>
            </a:r>
            <a:endParaRPr lang="en-GB" dirty="0"/>
          </a:p>
        </p:txBody>
      </p:sp>
      <p:cxnSp>
        <p:nvCxnSpPr>
          <p:cNvPr id="10" name="Straight Arrow Connector 9"/>
          <p:cNvCxnSpPr/>
          <p:nvPr/>
        </p:nvCxnSpPr>
        <p:spPr>
          <a:xfrm flipH="1">
            <a:off x="2875176" y="4694336"/>
            <a:ext cx="47268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33208" y="4694336"/>
            <a:ext cx="100811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75856" y="4499520"/>
            <a:ext cx="1440160" cy="923330"/>
          </a:xfrm>
          <a:prstGeom prst="rect">
            <a:avLst/>
          </a:prstGeom>
          <a:noFill/>
        </p:spPr>
        <p:txBody>
          <a:bodyPr wrap="square" rtlCol="0">
            <a:spAutoFit/>
          </a:bodyPr>
          <a:lstStyle/>
          <a:p>
            <a:r>
              <a:rPr lang="en-GB" dirty="0" smtClean="0"/>
              <a:t>16fs FWHM</a:t>
            </a:r>
          </a:p>
          <a:p>
            <a:r>
              <a:rPr lang="en-GB" dirty="0" smtClean="0"/>
              <a:t>(~48 optical cycles)</a:t>
            </a:r>
            <a:endParaRPr lang="en-GB" dirty="0"/>
          </a:p>
        </p:txBody>
      </p:sp>
      <p:sp>
        <p:nvSpPr>
          <p:cNvPr id="13" name="TextBox 12"/>
          <p:cNvSpPr txBox="1"/>
          <p:nvPr/>
        </p:nvSpPr>
        <p:spPr>
          <a:xfrm>
            <a:off x="535577" y="2411288"/>
            <a:ext cx="4036423" cy="707886"/>
          </a:xfrm>
          <a:prstGeom prst="rect">
            <a:avLst/>
          </a:prstGeom>
          <a:noFill/>
        </p:spPr>
        <p:txBody>
          <a:bodyPr wrap="square" rtlCol="0">
            <a:spAutoFit/>
          </a:bodyPr>
          <a:lstStyle/>
          <a:p>
            <a:pPr algn="ctr"/>
            <a:r>
              <a:rPr lang="en-GB" sz="2400" b="1" i="1" dirty="0" smtClean="0">
                <a:solidFill>
                  <a:schemeClr val="accent1">
                    <a:lumMod val="75000"/>
                  </a:schemeClr>
                </a:solidFill>
              </a:rPr>
              <a:t>Pulse Train output</a:t>
            </a:r>
          </a:p>
          <a:p>
            <a:pPr algn="ctr"/>
            <a:r>
              <a:rPr lang="en-GB" sz="1600" dirty="0" smtClean="0">
                <a:solidFill>
                  <a:prstClr val="black"/>
                </a:solidFill>
              </a:rPr>
              <a:t>(delays ~24fs)</a:t>
            </a:r>
            <a:endParaRPr lang="en-GB" sz="2400" b="1" i="1" dirty="0">
              <a:solidFill>
                <a:schemeClr val="accent1">
                  <a:lumMod val="75000"/>
                </a:schemeClr>
              </a:solidFill>
            </a:endParaRPr>
          </a:p>
        </p:txBody>
      </p:sp>
      <p:sp>
        <p:nvSpPr>
          <p:cNvPr id="14" name="TextBox 13"/>
          <p:cNvSpPr txBox="1"/>
          <p:nvPr/>
        </p:nvSpPr>
        <p:spPr>
          <a:xfrm>
            <a:off x="4833257" y="2339280"/>
            <a:ext cx="3915207" cy="954107"/>
          </a:xfrm>
          <a:prstGeom prst="rect">
            <a:avLst/>
          </a:prstGeom>
          <a:noFill/>
        </p:spPr>
        <p:txBody>
          <a:bodyPr wrap="square" rtlCol="0">
            <a:spAutoFit/>
          </a:bodyPr>
          <a:lstStyle/>
          <a:p>
            <a:pPr algn="ctr"/>
            <a:r>
              <a:rPr lang="en-GB" sz="2400" b="1" i="1" dirty="0" smtClean="0">
                <a:solidFill>
                  <a:schemeClr val="accent1">
                    <a:lumMod val="75000"/>
                  </a:schemeClr>
                </a:solidFill>
              </a:rPr>
              <a:t>Single Spike output </a:t>
            </a:r>
            <a:r>
              <a:rPr lang="en-GB" dirty="0" smtClean="0"/>
              <a:t/>
            </a:r>
            <a:br>
              <a:rPr lang="en-GB" dirty="0" smtClean="0"/>
            </a:br>
            <a:r>
              <a:rPr lang="en-GB" sz="1600" dirty="0" smtClean="0"/>
              <a:t>(delays matched to </a:t>
            </a:r>
            <a:r>
              <a:rPr lang="en-GB" sz="1600" dirty="0" err="1" smtClean="0"/>
              <a:t>rms</a:t>
            </a:r>
            <a:r>
              <a:rPr lang="en-GB" sz="1600" dirty="0" smtClean="0"/>
              <a:t> electron bunch length ~60fs)</a:t>
            </a:r>
            <a:endParaRPr lang="en-GB" dirty="0"/>
          </a:p>
        </p:txBody>
      </p:sp>
      <p:sp>
        <p:nvSpPr>
          <p:cNvPr id="15" name="TextBox 14"/>
          <p:cNvSpPr txBox="1"/>
          <p:nvPr/>
        </p:nvSpPr>
        <p:spPr>
          <a:xfrm>
            <a:off x="3203848" y="3923456"/>
            <a:ext cx="1224136" cy="400110"/>
          </a:xfrm>
          <a:prstGeom prst="rect">
            <a:avLst/>
          </a:prstGeom>
          <a:solidFill>
            <a:srgbClr val="FF0000"/>
          </a:solidFill>
        </p:spPr>
        <p:txBody>
          <a:bodyPr wrap="square" rtlCol="0">
            <a:spAutoFit/>
          </a:bodyPr>
          <a:lstStyle/>
          <a:p>
            <a:r>
              <a:rPr lang="en-GB" sz="2000" b="1" dirty="0" smtClean="0">
                <a:solidFill>
                  <a:schemeClr val="bg1"/>
                </a:solidFill>
              </a:rPr>
              <a:t>E ~ 8 µJ</a:t>
            </a:r>
            <a:endParaRPr lang="en-GB" sz="2000" b="1" dirty="0">
              <a:solidFill>
                <a:schemeClr val="bg1"/>
              </a:solidFill>
            </a:endParaRPr>
          </a:p>
        </p:txBody>
      </p:sp>
      <p:sp>
        <p:nvSpPr>
          <p:cNvPr id="16" name="TextBox 15"/>
          <p:cNvSpPr txBox="1"/>
          <p:nvPr/>
        </p:nvSpPr>
        <p:spPr>
          <a:xfrm>
            <a:off x="7092280" y="3955394"/>
            <a:ext cx="1224136" cy="400110"/>
          </a:xfrm>
          <a:prstGeom prst="rect">
            <a:avLst/>
          </a:prstGeom>
          <a:solidFill>
            <a:srgbClr val="FF0000"/>
          </a:solidFill>
        </p:spPr>
        <p:txBody>
          <a:bodyPr wrap="square" rtlCol="0">
            <a:spAutoFit/>
          </a:bodyPr>
          <a:lstStyle/>
          <a:p>
            <a:r>
              <a:rPr lang="en-GB" sz="2000" b="1" dirty="0" smtClean="0">
                <a:solidFill>
                  <a:schemeClr val="bg1"/>
                </a:solidFill>
              </a:rPr>
              <a:t>E ~ 0.1 µJ</a:t>
            </a:r>
            <a:endParaRPr lang="en-GB" sz="2000" b="1" dirty="0">
              <a:solidFill>
                <a:schemeClr val="bg1"/>
              </a:solidFill>
            </a:endParaRPr>
          </a:p>
        </p:txBody>
      </p:sp>
      <p:sp>
        <p:nvSpPr>
          <p:cNvPr id="17" name="TextBox 16"/>
          <p:cNvSpPr txBox="1"/>
          <p:nvPr/>
        </p:nvSpPr>
        <p:spPr>
          <a:xfrm>
            <a:off x="2267744" y="6155704"/>
            <a:ext cx="936104" cy="369332"/>
          </a:xfrm>
          <a:prstGeom prst="rect">
            <a:avLst/>
          </a:prstGeom>
          <a:solidFill>
            <a:schemeClr val="bg1"/>
          </a:solidFill>
        </p:spPr>
        <p:txBody>
          <a:bodyPr wrap="square" rtlCol="0">
            <a:spAutoFit/>
          </a:bodyPr>
          <a:lstStyle/>
          <a:p>
            <a:r>
              <a:rPr lang="en-GB" dirty="0" smtClean="0"/>
              <a:t>t (</a:t>
            </a:r>
            <a:r>
              <a:rPr lang="en-GB" dirty="0" err="1" smtClean="0"/>
              <a:t>fs</a:t>
            </a:r>
            <a:r>
              <a:rPr lang="en-GB" dirty="0" smtClean="0"/>
              <a:t>)</a:t>
            </a:r>
            <a:endParaRPr lang="en-GB" dirty="0"/>
          </a:p>
        </p:txBody>
      </p:sp>
      <p:sp>
        <p:nvSpPr>
          <p:cNvPr id="18" name="TextBox 17"/>
          <p:cNvSpPr txBox="1"/>
          <p:nvPr/>
        </p:nvSpPr>
        <p:spPr>
          <a:xfrm>
            <a:off x="6588224" y="6155704"/>
            <a:ext cx="936104" cy="369332"/>
          </a:xfrm>
          <a:prstGeom prst="rect">
            <a:avLst/>
          </a:prstGeom>
          <a:solidFill>
            <a:schemeClr val="bg1"/>
          </a:solidFill>
        </p:spPr>
        <p:txBody>
          <a:bodyPr wrap="square" rtlCol="0">
            <a:spAutoFit/>
          </a:bodyPr>
          <a:lstStyle/>
          <a:p>
            <a:r>
              <a:rPr lang="en-GB" dirty="0" smtClean="0"/>
              <a:t>t (</a:t>
            </a:r>
            <a:r>
              <a:rPr lang="en-GB" dirty="0" err="1" smtClean="0"/>
              <a:t>fs</a:t>
            </a:r>
            <a:r>
              <a:rPr lang="en-GB" dirty="0" smtClean="0"/>
              <a:t>)</a:t>
            </a:r>
            <a:endParaRPr lang="en-GB" dirty="0"/>
          </a:p>
        </p:txBody>
      </p:sp>
      <p:sp>
        <p:nvSpPr>
          <p:cNvPr id="19" name="TextBox 18"/>
          <p:cNvSpPr txBox="1"/>
          <p:nvPr/>
        </p:nvSpPr>
        <p:spPr>
          <a:xfrm rot="16200000">
            <a:off x="-103874" y="4422866"/>
            <a:ext cx="936104" cy="369332"/>
          </a:xfrm>
          <a:prstGeom prst="rect">
            <a:avLst/>
          </a:prstGeom>
          <a:solidFill>
            <a:schemeClr val="bg1"/>
          </a:solidFill>
        </p:spPr>
        <p:txBody>
          <a:bodyPr wrap="square" rtlCol="0">
            <a:spAutoFit/>
          </a:bodyPr>
          <a:lstStyle/>
          <a:p>
            <a:r>
              <a:rPr lang="en-GB" dirty="0" smtClean="0"/>
              <a:t>P (MW)</a:t>
            </a:r>
            <a:endParaRPr lang="en-GB" dirty="0"/>
          </a:p>
        </p:txBody>
      </p:sp>
      <p:sp>
        <p:nvSpPr>
          <p:cNvPr id="20" name="TextBox 19"/>
          <p:cNvSpPr txBox="1"/>
          <p:nvPr/>
        </p:nvSpPr>
        <p:spPr>
          <a:xfrm rot="16200000">
            <a:off x="4648654" y="4494875"/>
            <a:ext cx="936104" cy="369332"/>
          </a:xfrm>
          <a:prstGeom prst="rect">
            <a:avLst/>
          </a:prstGeom>
          <a:solidFill>
            <a:schemeClr val="bg1"/>
          </a:solidFill>
        </p:spPr>
        <p:txBody>
          <a:bodyPr wrap="square" rtlCol="0">
            <a:spAutoFit/>
          </a:bodyPr>
          <a:lstStyle/>
          <a:p>
            <a:r>
              <a:rPr lang="en-GB" dirty="0" smtClean="0"/>
              <a:t>P (MW)</a:t>
            </a:r>
            <a:endParaRPr lang="en-GB" dirty="0"/>
          </a:p>
        </p:txBody>
      </p:sp>
      <p:grpSp>
        <p:nvGrpSpPr>
          <p:cNvPr id="21" name="Group 20"/>
          <p:cNvGrpSpPr/>
          <p:nvPr/>
        </p:nvGrpSpPr>
        <p:grpSpPr>
          <a:xfrm>
            <a:off x="0" y="0"/>
            <a:ext cx="9144000" cy="979712"/>
            <a:chOff x="0" y="-7255"/>
            <a:chExt cx="9144000" cy="849085"/>
          </a:xfrm>
        </p:grpSpPr>
        <p:pic>
          <p:nvPicPr>
            <p:cNvPr id="22" name="Picture 6"/>
            <p:cNvPicPr>
              <a:picLocks noChangeAspect="1" noChangeArrowheads="1"/>
            </p:cNvPicPr>
            <p:nvPr/>
          </p:nvPicPr>
          <p:blipFill>
            <a:blip r:embed="rId5"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23" name="Picture 6"/>
            <p:cNvPicPr>
              <a:picLocks noChangeAspect="1" noChangeArrowheads="1"/>
            </p:cNvPicPr>
            <p:nvPr/>
          </p:nvPicPr>
          <p:blipFill>
            <a:blip r:embed="rId5"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24"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Mode-locked FEL</a:t>
            </a:r>
            <a:r>
              <a:rPr kumimoji="0" lang="en-GB" sz="3200" b="0" i="0" u="none" strike="noStrike" kern="0" cap="none" spc="0" normalizeH="0" noProof="0" dirty="0" smtClean="0">
                <a:ln>
                  <a:noFill/>
                </a:ln>
                <a:solidFill>
                  <a:schemeClr val="bg1"/>
                </a:solidFill>
                <a:effectLst/>
                <a:uLnTx/>
                <a:uFillTx/>
                <a:latin typeface="Calibri" pitchFamily="34" charset="0"/>
                <a:ea typeface="+mj-ea"/>
                <a:cs typeface="Arial" pitchFamily="34" charset="0"/>
              </a:rPr>
              <a:t> amplifier (2)</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25" name="Content Placeholder 2"/>
          <p:cNvSpPr txBox="1">
            <a:spLocks/>
          </p:cNvSpPr>
          <p:nvPr/>
        </p:nvSpPr>
        <p:spPr>
          <a:xfrm>
            <a:off x="457200" y="886098"/>
            <a:ext cx="8229600" cy="1517468"/>
          </a:xfrm>
          <a:prstGeom prst="rect">
            <a:avLst/>
          </a:prstGeom>
        </p:spPr>
        <p:txBody>
          <a:bodyPr>
            <a:noAutofit/>
          </a:bodyPr>
          <a:lstStyle/>
          <a:p>
            <a:pPr>
              <a:spcBef>
                <a:spcPct val="20000"/>
              </a:spcBef>
            </a:pPr>
            <a:r>
              <a:rPr lang="en-GB" sz="1700" i="1" dirty="0" smtClean="0"/>
              <a:t>Neil Thompson has carried out some preliminary modelling of the mode-locked FEL on CLARA operating with standard </a:t>
            </a:r>
            <a:r>
              <a:rPr lang="en-GB" sz="1700" i="1" dirty="0" err="1" smtClean="0"/>
              <a:t>undulator</a:t>
            </a:r>
            <a:r>
              <a:rPr lang="en-GB" sz="1700" i="1" dirty="0" smtClean="0"/>
              <a:t> modules. </a:t>
            </a:r>
          </a:p>
          <a:p>
            <a:pPr>
              <a:spcBef>
                <a:spcPct val="20000"/>
              </a:spcBef>
            </a:pPr>
            <a:r>
              <a:rPr lang="en-GB" sz="1700" dirty="0" smtClean="0"/>
              <a:t>The characteristic pulse train behaviour is predicted (left plot). Using shorter </a:t>
            </a:r>
            <a:r>
              <a:rPr lang="en-GB" sz="1700" dirty="0" err="1" smtClean="0"/>
              <a:t>undulator</a:t>
            </a:r>
            <a:r>
              <a:rPr lang="en-GB" sz="1700" dirty="0" smtClean="0"/>
              <a:t> modules would allow shorter pulses to be accessed. When the electron beam delays are matched to the electron bunch length (right plot), the output is approximately single-spike.</a:t>
            </a:r>
          </a:p>
        </p:txBody>
      </p:sp>
      <p:sp>
        <p:nvSpPr>
          <p:cNvPr id="26" name="TextBox 25"/>
          <p:cNvSpPr txBox="1"/>
          <p:nvPr/>
        </p:nvSpPr>
        <p:spPr>
          <a:xfrm>
            <a:off x="7285703" y="6230983"/>
            <a:ext cx="1858296" cy="615553"/>
          </a:xfrm>
          <a:prstGeom prst="rect">
            <a:avLst/>
          </a:prstGeom>
          <a:solidFill>
            <a:schemeClr val="bg1"/>
          </a:solidFill>
        </p:spPr>
        <p:txBody>
          <a:bodyPr wrap="square" rtlCol="0">
            <a:spAutoFit/>
          </a:bodyPr>
          <a:lstStyle/>
          <a:p>
            <a:pPr algn="ctr"/>
            <a:r>
              <a:rPr lang="en-GB" sz="1700" i="1" dirty="0" smtClean="0">
                <a:solidFill>
                  <a:schemeClr val="tx1">
                    <a:lumMod val="50000"/>
                    <a:lumOff val="50000"/>
                  </a:schemeClr>
                </a:solidFill>
              </a:rPr>
              <a:t>Plots courtesy of Neil Thompson</a:t>
            </a:r>
            <a:endParaRPr lang="en-GB" sz="1700" i="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0813"/>
            <a:ext cx="8229600" cy="830262"/>
          </a:xfrm>
        </p:spPr>
        <p:txBody>
          <a:bodyPr/>
          <a:lstStyle/>
          <a:p>
            <a:r>
              <a:rPr lang="en-GB" sz="3600" i="1" smtClean="0">
                <a:solidFill>
                  <a:srgbClr val="0070C0"/>
                </a:solidFill>
              </a:rPr>
              <a:t>Next Steps.....</a:t>
            </a:r>
          </a:p>
        </p:txBody>
      </p:sp>
      <p:sp>
        <p:nvSpPr>
          <p:cNvPr id="3" name="Content Placeholder 2"/>
          <p:cNvSpPr>
            <a:spLocks noGrp="1"/>
          </p:cNvSpPr>
          <p:nvPr>
            <p:ph idx="1"/>
          </p:nvPr>
        </p:nvSpPr>
        <p:spPr>
          <a:xfrm>
            <a:off x="392113" y="1946275"/>
            <a:ext cx="8229600" cy="2771775"/>
          </a:xfrm>
        </p:spPr>
        <p:txBody>
          <a:bodyPr/>
          <a:lstStyle/>
          <a:p>
            <a:pPr algn="ctr">
              <a:buFont typeface="Arial" charset="0"/>
              <a:buChar char="•"/>
              <a:defRPr/>
            </a:pPr>
            <a:r>
              <a:rPr lang="en-GB" sz="2400" dirty="0" smtClean="0">
                <a:solidFill>
                  <a:schemeClr val="bg1">
                    <a:lumMod val="65000"/>
                  </a:schemeClr>
                </a:solidFill>
                <a:latin typeface="+mj-lt"/>
              </a:rPr>
              <a:t>Finalise the basic parameters (2011)</a:t>
            </a:r>
          </a:p>
          <a:p>
            <a:pPr algn="ctr">
              <a:buFont typeface="Arial" charset="0"/>
              <a:buChar char="•"/>
              <a:defRPr/>
            </a:pPr>
            <a:r>
              <a:rPr lang="en-GB" sz="2400" dirty="0" smtClean="0">
                <a:solidFill>
                  <a:schemeClr val="bg1">
                    <a:lumMod val="65000"/>
                  </a:schemeClr>
                </a:solidFill>
                <a:latin typeface="+mj-lt"/>
              </a:rPr>
              <a:t>Firm up the conceptual layout (2011)</a:t>
            </a:r>
          </a:p>
          <a:p>
            <a:pPr algn="ctr">
              <a:buFont typeface="Arial" charset="0"/>
              <a:buChar char="•"/>
              <a:defRPr/>
            </a:pPr>
            <a:r>
              <a:rPr lang="en-GB" sz="2400" dirty="0" smtClean="0">
                <a:latin typeface="+mj-lt"/>
              </a:rPr>
              <a:t>Carry out detailed design (2012-3)</a:t>
            </a:r>
          </a:p>
          <a:p>
            <a:pPr algn="ctr">
              <a:buFont typeface="Arial" charset="0"/>
              <a:buChar char="•"/>
              <a:defRPr/>
            </a:pPr>
            <a:r>
              <a:rPr lang="en-GB" sz="2400" dirty="0" smtClean="0">
                <a:latin typeface="+mj-lt"/>
              </a:rPr>
              <a:t>Secure the funds ... (2012-3?)</a:t>
            </a:r>
          </a:p>
          <a:p>
            <a:pPr algn="ctr">
              <a:buFont typeface="Arial" charset="0"/>
              <a:buChar char="•"/>
              <a:defRPr/>
            </a:pPr>
            <a:r>
              <a:rPr lang="en-GB" sz="2400" dirty="0" smtClean="0">
                <a:latin typeface="+mj-lt"/>
              </a:rPr>
              <a:t>Build up CLARA ... (2012 – 2014?)</a:t>
            </a:r>
          </a:p>
          <a:p>
            <a:pPr algn="ctr">
              <a:buFont typeface="Arial" charset="0"/>
              <a:buChar char="•"/>
              <a:defRPr/>
            </a:pPr>
            <a:r>
              <a:rPr lang="en-GB" sz="2400" dirty="0" smtClean="0">
                <a:latin typeface="+mj-lt"/>
              </a:rPr>
              <a:t>Run CLARA ... (2015 –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55140"/>
            <a:ext cx="8229600" cy="4923591"/>
          </a:xfrm>
        </p:spPr>
        <p:txBody>
          <a:bodyPr>
            <a:normAutofit fontScale="70000" lnSpcReduction="20000"/>
          </a:bodyPr>
          <a:lstStyle/>
          <a:p>
            <a:r>
              <a:rPr lang="en-GB" sz="2800" dirty="0" smtClean="0"/>
              <a:t>Potential for a new FEL test facility to look at frontiers beyond the current priorities. </a:t>
            </a:r>
          </a:p>
          <a:p>
            <a:r>
              <a:rPr lang="en-GB" sz="2800" dirty="0" smtClean="0"/>
              <a:t>We want CLARA to be as flexible as possible to test a number of concepts – need to factor this into our designs.</a:t>
            </a:r>
          </a:p>
          <a:p>
            <a:r>
              <a:rPr lang="en-GB" sz="2800" dirty="0" smtClean="0"/>
              <a:t>Although our stated emphasis is short pulse generation we also anticipate much work on other topics including seeding, harmonic generation + emerging concepts.</a:t>
            </a:r>
          </a:p>
          <a:p>
            <a:r>
              <a:rPr lang="en-GB" sz="2800" dirty="0" smtClean="0"/>
              <a:t>Have to consider the scalability of concepts tested at 250MeV to shorter wavelengths.</a:t>
            </a:r>
          </a:p>
          <a:p>
            <a:pPr lvl="0"/>
            <a:r>
              <a:rPr lang="en-GB" sz="2800" dirty="0" smtClean="0"/>
              <a:t>Should we plan experiments at longer wavelengths to make diagnostics simpler?</a:t>
            </a:r>
          </a:p>
          <a:p>
            <a:r>
              <a:rPr lang="en-GB" sz="2800" dirty="0" smtClean="0"/>
              <a:t>Want CLARA programme to be compatible with international R&amp;D programmes – we welcome international partners, contributions and collaborations.</a:t>
            </a:r>
          </a:p>
          <a:p>
            <a:pPr lvl="0"/>
            <a:endParaRPr lang="en-GB" sz="2800" dirty="0" smtClean="0"/>
          </a:p>
          <a:p>
            <a:pPr lvl="0" algn="ctr">
              <a:buNone/>
            </a:pPr>
            <a:endParaRPr lang="en-GB" sz="2800" dirty="0" smtClean="0"/>
          </a:p>
          <a:p>
            <a:pPr lvl="0" algn="ctr">
              <a:buNone/>
            </a:pPr>
            <a:r>
              <a:rPr lang="en-GB" sz="2800" dirty="0" smtClean="0"/>
              <a:t>Thank you for your attention</a:t>
            </a:r>
          </a:p>
          <a:p>
            <a:endParaRPr lang="en-GB" sz="2800" dirty="0" smtClean="0"/>
          </a:p>
          <a:p>
            <a:pPr>
              <a:buNone/>
            </a:pPr>
            <a:endParaRPr lang="en-GB" sz="2800" dirty="0" smtClean="0"/>
          </a:p>
          <a:p>
            <a:pPr>
              <a:buNone/>
            </a:pPr>
            <a:endParaRPr lang="en-GB" sz="2400" i="1" u="sng" dirty="0" smtClean="0">
              <a:solidFill>
                <a:srgbClr val="0070C0"/>
              </a:solidFill>
            </a:endParaRPr>
          </a:p>
          <a:p>
            <a:pPr lvl="1"/>
            <a:endParaRPr lang="en-GB" dirty="0" smtClean="0"/>
          </a:p>
          <a:p>
            <a:pPr lvl="1"/>
            <a:endParaRPr lang="en-GB" dirty="0"/>
          </a:p>
        </p:txBody>
      </p:sp>
      <p:grpSp>
        <p:nvGrpSpPr>
          <p:cNvPr id="3" name="Group 8"/>
          <p:cNvGrpSpPr/>
          <p:nvPr/>
        </p:nvGrpSpPr>
        <p:grpSpPr>
          <a:xfrm>
            <a:off x="0" y="-7254"/>
            <a:ext cx="9144000" cy="979712"/>
            <a:chOff x="0" y="-7255"/>
            <a:chExt cx="9144000" cy="849085"/>
          </a:xfrm>
        </p:grpSpPr>
        <p:pic>
          <p:nvPicPr>
            <p:cNvPr id="7" name="Picture 6"/>
            <p:cNvPicPr>
              <a:picLocks noChangeAspect="1" noChangeArrowheads="1"/>
            </p:cNvPicPr>
            <p:nvPr/>
          </p:nvPicPr>
          <p:blipFill>
            <a:blip r:embed="rId2"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8" name="Picture 6"/>
            <p:cNvPicPr>
              <a:picLocks noChangeAspect="1" noChangeArrowheads="1"/>
            </p:cNvPicPr>
            <p:nvPr/>
          </p:nvPicPr>
          <p:blipFill>
            <a:blip r:embed="rId2"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9"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Summary and Outlook</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8"/>
          <p:cNvGrpSpPr/>
          <p:nvPr/>
        </p:nvGrpSpPr>
        <p:grpSpPr>
          <a:xfrm>
            <a:off x="0" y="-7254"/>
            <a:ext cx="9144000" cy="979712"/>
            <a:chOff x="0" y="-7255"/>
            <a:chExt cx="9144000" cy="849085"/>
          </a:xfrm>
        </p:grpSpPr>
        <p:pic>
          <p:nvPicPr>
            <p:cNvPr id="15"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16"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8" name="Text Placeholder 7"/>
          <p:cNvSpPr>
            <a:spLocks noGrp="1"/>
          </p:cNvSpPr>
          <p:nvPr>
            <p:ph type="body" idx="1"/>
          </p:nvPr>
        </p:nvSpPr>
        <p:spPr>
          <a:xfrm>
            <a:off x="457200" y="639397"/>
            <a:ext cx="4040188" cy="639762"/>
          </a:xfrm>
        </p:spPr>
        <p:txBody>
          <a:bodyPr/>
          <a:lstStyle/>
          <a:p>
            <a:pPr algn="ctr"/>
            <a:r>
              <a:rPr lang="en-GB" b="0" dirty="0" smtClean="0">
                <a:solidFill>
                  <a:srgbClr val="FF0000"/>
                </a:solidFill>
              </a:rPr>
              <a:t>“Local”</a:t>
            </a:r>
            <a:endParaRPr lang="en-GB" b="0" dirty="0">
              <a:solidFill>
                <a:srgbClr val="FF0000"/>
              </a:solidFill>
            </a:endParaRPr>
          </a:p>
        </p:txBody>
      </p:sp>
      <p:sp>
        <p:nvSpPr>
          <p:cNvPr id="9" name="Content Placeholder 8"/>
          <p:cNvSpPr>
            <a:spLocks noGrp="1"/>
          </p:cNvSpPr>
          <p:nvPr>
            <p:ph sz="half" idx="2"/>
          </p:nvPr>
        </p:nvSpPr>
        <p:spPr>
          <a:xfrm>
            <a:off x="457199" y="1279159"/>
            <a:ext cx="4101737" cy="4192493"/>
          </a:xfrm>
        </p:spPr>
        <p:txBody>
          <a:bodyPr>
            <a:normAutofit fontScale="70000" lnSpcReduction="20000"/>
          </a:bodyPr>
          <a:lstStyle/>
          <a:p>
            <a:pPr lvl="0">
              <a:spcAft>
                <a:spcPts val="600"/>
              </a:spcAft>
            </a:pPr>
            <a:r>
              <a:rPr lang="en-GB" dirty="0" smtClean="0"/>
              <a:t>Ultimately aiming for a state-of-the-art FEL user facility in the UK.</a:t>
            </a:r>
          </a:p>
          <a:p>
            <a:pPr lvl="0">
              <a:spcAft>
                <a:spcPts val="600"/>
              </a:spcAft>
            </a:pPr>
            <a:r>
              <a:rPr lang="en-GB" dirty="0" smtClean="0"/>
              <a:t>We have a team with the skills to design (e.g. 4GLS &amp; NLS) and commission (e.g. ALICE facility, including demonstration of IR-FEL) a major facility – want to maintain and develop this team.</a:t>
            </a:r>
          </a:p>
          <a:p>
            <a:pPr lvl="0">
              <a:spcAft>
                <a:spcPts val="600"/>
              </a:spcAft>
            </a:pPr>
            <a:r>
              <a:rPr lang="en-GB" dirty="0" smtClean="0"/>
              <a:t>We have recurrent funding for accelerator R&amp;D on ALICE which we want to re-direct, plus opportunities for capital investment (recently received £2.5M for EBTF – will be first stage of CLARA).</a:t>
            </a:r>
          </a:p>
          <a:p>
            <a:pPr lvl="0">
              <a:spcAft>
                <a:spcPts val="600"/>
              </a:spcAft>
            </a:pPr>
            <a:r>
              <a:rPr lang="en-GB" dirty="0" smtClean="0"/>
              <a:t>A building is available with space and the required infrastructure from the recently de-commissioned SRS at Daresbury Laboratory.</a:t>
            </a:r>
          </a:p>
          <a:p>
            <a:endParaRPr lang="en-GB" dirty="0"/>
          </a:p>
        </p:txBody>
      </p:sp>
      <p:sp>
        <p:nvSpPr>
          <p:cNvPr id="10" name="Text Placeholder 9"/>
          <p:cNvSpPr>
            <a:spLocks noGrp="1"/>
          </p:cNvSpPr>
          <p:nvPr>
            <p:ph type="body" sz="quarter" idx="3"/>
          </p:nvPr>
        </p:nvSpPr>
        <p:spPr>
          <a:xfrm>
            <a:off x="4645025" y="639397"/>
            <a:ext cx="4041775" cy="639762"/>
          </a:xfrm>
        </p:spPr>
        <p:txBody>
          <a:bodyPr/>
          <a:lstStyle/>
          <a:p>
            <a:pPr algn="ctr"/>
            <a:r>
              <a:rPr lang="en-GB" b="0" dirty="0" smtClean="0">
                <a:solidFill>
                  <a:srgbClr val="FF0000"/>
                </a:solidFill>
              </a:rPr>
              <a:t>“International”</a:t>
            </a:r>
            <a:endParaRPr lang="en-GB" b="0" dirty="0">
              <a:solidFill>
                <a:srgbClr val="FF0000"/>
              </a:solidFill>
            </a:endParaRPr>
          </a:p>
        </p:txBody>
      </p:sp>
      <p:sp>
        <p:nvSpPr>
          <p:cNvPr id="11" name="Content Placeholder 10"/>
          <p:cNvSpPr>
            <a:spLocks noGrp="1"/>
          </p:cNvSpPr>
          <p:nvPr>
            <p:ph sz="quarter" idx="4"/>
          </p:nvPr>
        </p:nvSpPr>
        <p:spPr>
          <a:xfrm>
            <a:off x="4645025" y="1279159"/>
            <a:ext cx="4041775" cy="4164965"/>
          </a:xfrm>
        </p:spPr>
        <p:txBody>
          <a:bodyPr>
            <a:normAutofit fontScale="70000" lnSpcReduction="20000"/>
          </a:bodyPr>
          <a:lstStyle/>
          <a:p>
            <a:pPr lvl="0">
              <a:spcAft>
                <a:spcPts val="600"/>
              </a:spcAft>
            </a:pPr>
            <a:r>
              <a:rPr lang="en-GB" dirty="0" smtClean="0"/>
              <a:t>There are many ways in which FELs could be further improved: temporal coherence, synchronisation and stability, short pulses, shorter wavelength, higher power, serving more users, tailored pulse structures, reducing machine size and cost… more details on later slide.</a:t>
            </a:r>
          </a:p>
          <a:p>
            <a:pPr lvl="0">
              <a:spcAft>
                <a:spcPts val="600"/>
              </a:spcAft>
            </a:pPr>
            <a:r>
              <a:rPr lang="en-GB" dirty="0" smtClean="0"/>
              <a:t>We have some of our own novel ideas to address  these frontiers. The FEL community has many more… </a:t>
            </a:r>
          </a:p>
          <a:p>
            <a:pPr lvl="0">
              <a:spcAft>
                <a:spcPts val="600"/>
              </a:spcAft>
            </a:pPr>
            <a:r>
              <a:rPr lang="en-GB" dirty="0" smtClean="0"/>
              <a:t>There are only a few dedicated FEL test facilities, and lots of areas to investigate. </a:t>
            </a:r>
          </a:p>
          <a:p>
            <a:pPr lvl="0">
              <a:spcAft>
                <a:spcPts val="600"/>
              </a:spcAft>
            </a:pPr>
            <a:r>
              <a:rPr lang="en-GB" dirty="0" smtClean="0"/>
              <a:t>Potential for a new test facility to look at frontiers beyond the current priorities.</a:t>
            </a:r>
          </a:p>
          <a:p>
            <a:endParaRPr lang="en-GB" dirty="0"/>
          </a:p>
        </p:txBody>
      </p:sp>
      <p:sp>
        <p:nvSpPr>
          <p:cNvPr id="18"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Motivating Factors for a New FEL Test Facility</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19" name="Rounded Rectangle 18"/>
          <p:cNvSpPr/>
          <p:nvPr/>
        </p:nvSpPr>
        <p:spPr>
          <a:xfrm>
            <a:off x="290543" y="5499463"/>
            <a:ext cx="8503920" cy="1018903"/>
          </a:xfrm>
          <a:prstGeom prst="roundRect">
            <a:avLst/>
          </a:prstGeom>
        </p:spPr>
        <p:style>
          <a:lnRef idx="0">
            <a:schemeClr val="accent2"/>
          </a:lnRef>
          <a:fillRef idx="3">
            <a:schemeClr val="accent2"/>
          </a:fillRef>
          <a:effectRef idx="3">
            <a:schemeClr val="accent2"/>
          </a:effectRef>
          <a:fontRef idx="minor">
            <a:schemeClr val="lt1"/>
          </a:fontRef>
        </p:style>
      </p:sp>
      <p:sp>
        <p:nvSpPr>
          <p:cNvPr id="20" name="Rounded Rectangle 4"/>
          <p:cNvSpPr/>
          <p:nvPr/>
        </p:nvSpPr>
        <p:spPr>
          <a:xfrm>
            <a:off x="351737" y="5459121"/>
            <a:ext cx="8381532" cy="1131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2000" b="0" kern="1200" dirty="0" smtClean="0"/>
              <a:t>i.e. there </a:t>
            </a:r>
            <a:r>
              <a:rPr lang="en-GB" sz="2000" dirty="0" smtClean="0"/>
              <a:t>is</a:t>
            </a:r>
            <a:r>
              <a:rPr lang="en-GB" sz="2000" b="0" kern="1200" dirty="0" smtClean="0"/>
              <a:t> an opportunity to develop a new FEL test facility </a:t>
            </a:r>
            <a:r>
              <a:rPr lang="en-GB" sz="2000" dirty="0" smtClean="0"/>
              <a:t>which </a:t>
            </a:r>
            <a:r>
              <a:rPr lang="en-GB" sz="2000" b="0" kern="1200" dirty="0" smtClean="0"/>
              <a:t>makes  best use of our existing resources… </a:t>
            </a:r>
            <a:r>
              <a:rPr lang="en-GB" sz="2000" dirty="0" smtClean="0"/>
              <a:t>while</a:t>
            </a:r>
            <a:r>
              <a:rPr lang="en-GB" sz="2000" b="0" kern="1200" dirty="0" smtClean="0"/>
              <a:t> preparing for a future user facility… and</a:t>
            </a:r>
            <a:r>
              <a:rPr lang="en-GB" sz="2000" dirty="0" smtClean="0"/>
              <a:t> </a:t>
            </a:r>
            <a:r>
              <a:rPr lang="en-GB" sz="2000" b="0" kern="1200" dirty="0" smtClean="0"/>
              <a:t>contributing to international FEL R&amp;D</a:t>
            </a:r>
            <a:endParaRPr lang="en-GB" sz="2000" b="0" kern="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55140"/>
            <a:ext cx="8229600" cy="4525963"/>
          </a:xfrm>
        </p:spPr>
        <p:txBody>
          <a:bodyPr>
            <a:normAutofit/>
          </a:bodyPr>
          <a:lstStyle/>
          <a:p>
            <a:pPr lvl="1"/>
            <a:r>
              <a:rPr lang="en-GB" sz="2400" dirty="0" smtClean="0">
                <a:solidFill>
                  <a:schemeClr val="bg1">
                    <a:lumMod val="50000"/>
                  </a:schemeClr>
                </a:solidFill>
              </a:rPr>
              <a:t>Motivating factors for a new FEL test facility</a:t>
            </a:r>
          </a:p>
          <a:p>
            <a:pPr lvl="1"/>
            <a:r>
              <a:rPr lang="en-GB" sz="2400" b="1" dirty="0" smtClean="0"/>
              <a:t>International Context (facilities/concepts)</a:t>
            </a:r>
          </a:p>
          <a:p>
            <a:pPr lvl="1"/>
            <a:r>
              <a:rPr lang="en-GB" sz="2400" dirty="0" smtClean="0">
                <a:solidFill>
                  <a:schemeClr val="bg1">
                    <a:lumMod val="50000"/>
                  </a:schemeClr>
                </a:solidFill>
              </a:rPr>
              <a:t>Objectives</a:t>
            </a:r>
          </a:p>
          <a:p>
            <a:pPr lvl="1"/>
            <a:r>
              <a:rPr lang="en-GB" sz="2400" dirty="0" smtClean="0">
                <a:solidFill>
                  <a:schemeClr val="bg1">
                    <a:lumMod val="50000"/>
                  </a:schemeClr>
                </a:solidFill>
              </a:rPr>
              <a:t>Machine Requirements</a:t>
            </a:r>
          </a:p>
          <a:p>
            <a:pPr lvl="1"/>
            <a:r>
              <a:rPr lang="en-GB" sz="2400" dirty="0" smtClean="0">
                <a:solidFill>
                  <a:schemeClr val="bg1">
                    <a:lumMod val="50000"/>
                  </a:schemeClr>
                </a:solidFill>
              </a:rPr>
              <a:t>Machine design (Including first stage already funded)</a:t>
            </a:r>
          </a:p>
          <a:p>
            <a:pPr lvl="1"/>
            <a:r>
              <a:rPr lang="en-GB" sz="2400" dirty="0" smtClean="0">
                <a:solidFill>
                  <a:schemeClr val="bg1">
                    <a:lumMod val="50000"/>
                  </a:schemeClr>
                </a:solidFill>
              </a:rPr>
              <a:t>FEL concepts</a:t>
            </a:r>
          </a:p>
          <a:p>
            <a:pPr lvl="1"/>
            <a:endParaRPr lang="en-GB" dirty="0" smtClean="0"/>
          </a:p>
          <a:p>
            <a:pPr lvl="1"/>
            <a:endParaRPr lang="en-GB" dirty="0"/>
          </a:p>
        </p:txBody>
      </p:sp>
      <p:grpSp>
        <p:nvGrpSpPr>
          <p:cNvPr id="3" name="Group 8"/>
          <p:cNvGrpSpPr/>
          <p:nvPr/>
        </p:nvGrpSpPr>
        <p:grpSpPr>
          <a:xfrm>
            <a:off x="0" y="-7254"/>
            <a:ext cx="9144000" cy="979712"/>
            <a:chOff x="0" y="-7255"/>
            <a:chExt cx="9144000" cy="849085"/>
          </a:xfrm>
        </p:grpSpPr>
        <p:pic>
          <p:nvPicPr>
            <p:cNvPr id="7"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8"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9"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Contents</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7254"/>
            <a:ext cx="9144000" cy="979712"/>
            <a:chOff x="0" y="-7255"/>
            <a:chExt cx="9144000" cy="849085"/>
          </a:xfrm>
        </p:grpSpPr>
        <p:pic>
          <p:nvPicPr>
            <p:cNvPr id="15"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16"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18"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Reviewing the field – Facilities</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13" name="Content Placeholder 2"/>
          <p:cNvSpPr txBox="1">
            <a:spLocks/>
          </p:cNvSpPr>
          <p:nvPr/>
        </p:nvSpPr>
        <p:spPr>
          <a:xfrm>
            <a:off x="457200" y="816142"/>
            <a:ext cx="8229600" cy="2315989"/>
          </a:xfrm>
          <a:prstGeom prst="rect">
            <a:avLst/>
          </a:prstGeom>
        </p:spPr>
        <p:txBody>
          <a:bodyPr>
            <a:normAutofit fontScale="92500" lnSpcReduction="10000"/>
          </a:bodyPr>
          <a:lstStyle/>
          <a:p>
            <a:pPr marL="342900" indent="-342900">
              <a:spcAft>
                <a:spcPts val="600"/>
              </a:spcAft>
              <a:buFont typeface="Arial" pitchFamily="34" charset="0"/>
              <a:buChar char="•"/>
            </a:pPr>
            <a:r>
              <a:rPr lang="en-GB" sz="1900" dirty="0" smtClean="0"/>
              <a:t>Many facilities involved in FEL test experiments but perhaps only 5-6 might be considered dedicated FEL test facilities.</a:t>
            </a:r>
          </a:p>
          <a:p>
            <a:pPr marL="342900" indent="-342900">
              <a:spcAft>
                <a:spcPts val="600"/>
              </a:spcAft>
              <a:buFont typeface="Arial" pitchFamily="34" charset="0"/>
              <a:buChar char="•"/>
            </a:pPr>
            <a:r>
              <a:rPr lang="en-GB" sz="1900" dirty="0" smtClean="0"/>
              <a:t>Highest current priority for FELs is improving temporal coherence.        </a:t>
            </a:r>
            <a:endParaRPr lang="en-GB" sz="1900" dirty="0" smtClean="0"/>
          </a:p>
          <a:p>
            <a:pPr marL="342900" indent="-342900">
              <a:spcAft>
                <a:spcPts val="600"/>
              </a:spcAft>
              <a:buFont typeface="Arial" pitchFamily="34" charset="0"/>
              <a:buChar char="•"/>
            </a:pPr>
            <a:r>
              <a:rPr lang="en-GB" sz="1900" dirty="0" smtClean="0"/>
              <a:t>Reducing </a:t>
            </a:r>
            <a:r>
              <a:rPr lang="en-GB" sz="1900" dirty="0" smtClean="0"/>
              <a:t>size and cost is another common theme.</a:t>
            </a:r>
          </a:p>
          <a:p>
            <a:pPr marL="342900" indent="-342900">
              <a:spcAft>
                <a:spcPts val="600"/>
              </a:spcAft>
              <a:buFont typeface="Arial" pitchFamily="34" charset="0"/>
              <a:buChar char="•"/>
            </a:pPr>
            <a:r>
              <a:rPr lang="en-GB" sz="1900" dirty="0" smtClean="0"/>
              <a:t>Potential opportunity for a FEL test facility looking at next frontiers.</a:t>
            </a:r>
          </a:p>
          <a:p>
            <a:pPr marL="342900" indent="-342900">
              <a:spcAft>
                <a:spcPts val="600"/>
              </a:spcAft>
              <a:buFont typeface="Arial" pitchFamily="34" charset="0"/>
              <a:buChar char="•"/>
            </a:pPr>
            <a:r>
              <a:rPr lang="en-GB" sz="1900" dirty="0" smtClean="0"/>
              <a:t>There is demand for a higher energy (~1GeV) test facility – but CLARA will be smaller scale than this.</a:t>
            </a:r>
          </a:p>
          <a:p>
            <a:pPr marL="342900" indent="-342900">
              <a:spcBef>
                <a:spcPct val="20000"/>
              </a:spcBef>
              <a:buFont typeface="Arial" pitchFamily="34" charset="0"/>
              <a:buChar char="•"/>
            </a:pPr>
            <a:endParaRPr lang="en-GB" sz="2000" dirty="0" smtClean="0"/>
          </a:p>
          <a:p>
            <a:pPr marL="342900" indent="-342900">
              <a:spcBef>
                <a:spcPct val="20000"/>
              </a:spcBef>
              <a:buFont typeface="Arial" pitchFamily="34" charset="0"/>
              <a:buChar cha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Picture 2"/>
          <p:cNvPicPr>
            <a:picLocks noChangeAspect="1" noChangeArrowheads="1"/>
          </p:cNvPicPr>
          <p:nvPr/>
        </p:nvPicPr>
        <p:blipFill>
          <a:blip r:embed="rId4" cstate="print"/>
          <a:srcRect/>
          <a:stretch>
            <a:fillRect/>
          </a:stretch>
        </p:blipFill>
        <p:spPr bwMode="auto">
          <a:xfrm>
            <a:off x="1358537" y="2947848"/>
            <a:ext cx="6439990" cy="3923213"/>
          </a:xfrm>
          <a:prstGeom prst="rect">
            <a:avLst/>
          </a:prstGeom>
          <a:noFill/>
          <a:ln w="9525">
            <a:noFill/>
            <a:miter lim="800000"/>
            <a:headEnd/>
            <a:tailEnd/>
          </a:ln>
          <a:effectLst/>
        </p:spPr>
      </p:pic>
      <p:sp>
        <p:nvSpPr>
          <p:cNvPr id="9" name="TextBox 8"/>
          <p:cNvSpPr txBox="1"/>
          <p:nvPr/>
        </p:nvSpPr>
        <p:spPr>
          <a:xfrm>
            <a:off x="3017553" y="2782386"/>
            <a:ext cx="3174244" cy="246221"/>
          </a:xfrm>
          <a:prstGeom prst="rect">
            <a:avLst/>
          </a:prstGeom>
          <a:noFill/>
        </p:spPr>
        <p:txBody>
          <a:bodyPr wrap="square" rtlCol="0">
            <a:spAutoFit/>
          </a:bodyPr>
          <a:lstStyle/>
          <a:p>
            <a:r>
              <a:rPr lang="en-GB" sz="1000" dirty="0" smtClean="0"/>
              <a:t>Some relevant facilities for FEL test experiments:</a:t>
            </a:r>
            <a:endParaRPr lang="en-GB"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6641" y="2085864"/>
            <a:ext cx="2582376" cy="2062103"/>
          </a:xfrm>
          <a:prstGeom prst="rect">
            <a:avLst/>
          </a:prstGeom>
          <a:effectLst>
            <a:outerShdw blurRad="50800" dist="1143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179388" indent="-179388" algn="ctr"/>
            <a:r>
              <a:rPr lang="en-GB" sz="1600" b="1" i="1" dirty="0" smtClean="0"/>
              <a:t>SHORT PULSES</a:t>
            </a:r>
          </a:p>
          <a:p>
            <a:pPr marL="179388" indent="-179388">
              <a:buFont typeface="Arial" pitchFamily="34" charset="0"/>
              <a:buChar char="•"/>
            </a:pPr>
            <a:r>
              <a:rPr lang="en-GB" sz="1400" i="1" dirty="0" smtClean="0"/>
              <a:t>Slicing</a:t>
            </a:r>
          </a:p>
          <a:p>
            <a:pPr marL="636588" lvl="2" indent="-179388">
              <a:buFont typeface="Arial" pitchFamily="34" charset="0"/>
              <a:buChar char="•"/>
            </a:pPr>
            <a:r>
              <a:rPr lang="en-GB" sz="1400" i="1" dirty="0" smtClean="0"/>
              <a:t>current enhancement</a:t>
            </a:r>
          </a:p>
          <a:p>
            <a:pPr marL="636588" lvl="2" indent="-179388">
              <a:buFont typeface="Arial" pitchFamily="34" charset="0"/>
              <a:buChar char="•"/>
            </a:pPr>
            <a:r>
              <a:rPr lang="en-GB" sz="1400" i="1" dirty="0" err="1" smtClean="0"/>
              <a:t>chirp+taper</a:t>
            </a:r>
            <a:endParaRPr lang="en-GB" sz="1400" i="1" dirty="0" smtClean="0"/>
          </a:p>
          <a:p>
            <a:pPr marL="179388" indent="-179388">
              <a:buFont typeface="Arial" pitchFamily="34" charset="0"/>
              <a:buChar char="•"/>
            </a:pPr>
            <a:r>
              <a:rPr lang="en-GB" sz="1400" i="1" dirty="0" smtClean="0"/>
              <a:t>Mode-locking</a:t>
            </a:r>
          </a:p>
          <a:p>
            <a:pPr marL="179388" indent="-179388">
              <a:buFont typeface="Arial" pitchFamily="34" charset="0"/>
              <a:buChar char="•"/>
            </a:pPr>
            <a:r>
              <a:rPr lang="en-GB" sz="1400" i="1" dirty="0" smtClean="0"/>
              <a:t>Energy modulation + short </a:t>
            </a:r>
            <a:r>
              <a:rPr lang="en-GB" sz="1400" i="1" dirty="0" err="1" smtClean="0"/>
              <a:t>undulator</a:t>
            </a:r>
            <a:endParaRPr lang="en-GB" sz="1400" i="1" dirty="0" smtClean="0"/>
          </a:p>
          <a:p>
            <a:pPr marL="179388" indent="-179388">
              <a:buFont typeface="Arial" pitchFamily="34" charset="0"/>
              <a:buChar char="•"/>
            </a:pPr>
            <a:r>
              <a:rPr lang="en-GB" sz="1400" i="1" dirty="0" smtClean="0"/>
              <a:t>Single spike SASE</a:t>
            </a:r>
          </a:p>
          <a:p>
            <a:pPr marL="179388" indent="-179388">
              <a:buFont typeface="Arial" pitchFamily="34" charset="0"/>
              <a:buChar char="•"/>
            </a:pPr>
            <a:r>
              <a:rPr lang="en-GB" sz="1400" i="1" dirty="0" err="1" smtClean="0"/>
              <a:t>Superradiance</a:t>
            </a:r>
            <a:endParaRPr lang="en-GB" sz="1400" i="1" dirty="0"/>
          </a:p>
        </p:txBody>
      </p:sp>
      <p:sp>
        <p:nvSpPr>
          <p:cNvPr id="6" name="TextBox 5"/>
          <p:cNvSpPr txBox="1"/>
          <p:nvPr/>
        </p:nvSpPr>
        <p:spPr>
          <a:xfrm>
            <a:off x="287383" y="2682240"/>
            <a:ext cx="3579223" cy="1846659"/>
          </a:xfrm>
          <a:prstGeom prst="rect">
            <a:avLst/>
          </a:prstGeom>
          <a:effectLst>
            <a:outerShdw blurRad="50800" dist="1143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marL="179388" indent="-179388" algn="ctr"/>
            <a:r>
              <a:rPr lang="en-GB" sz="1600" b="1" i="1" dirty="0"/>
              <a:t>	</a:t>
            </a:r>
            <a:r>
              <a:rPr lang="en-GB" sz="1600" b="1" i="1" dirty="0" smtClean="0"/>
              <a:t>TEMPORAL COHERENCE</a:t>
            </a:r>
          </a:p>
          <a:p>
            <a:pPr marL="179388" indent="-179388">
              <a:buFont typeface="Arial" pitchFamily="34" charset="0"/>
              <a:buChar char="•"/>
            </a:pPr>
            <a:r>
              <a:rPr lang="en-GB" sz="1400" i="1" dirty="0" smtClean="0"/>
              <a:t>Direct seeding: 800nm, IR, VUV HHG</a:t>
            </a:r>
          </a:p>
          <a:p>
            <a:pPr marL="179388" indent="-179388">
              <a:buFont typeface="Arial" pitchFamily="34" charset="0"/>
              <a:buChar char="•"/>
            </a:pPr>
            <a:r>
              <a:rPr lang="en-GB" sz="1400" i="1" dirty="0" smtClean="0"/>
              <a:t>Self seeding: crystal, grating, monochromatic wake</a:t>
            </a:r>
          </a:p>
          <a:p>
            <a:pPr marL="179388" indent="-179388">
              <a:buFont typeface="Arial" pitchFamily="34" charset="0"/>
              <a:buChar char="•"/>
            </a:pPr>
            <a:r>
              <a:rPr lang="en-GB" sz="1400" i="1" dirty="0" smtClean="0"/>
              <a:t>Electron delays (distributed self seeding / filtering)</a:t>
            </a:r>
          </a:p>
          <a:p>
            <a:pPr marL="179388" indent="-179388">
              <a:buFont typeface="Arial" pitchFamily="34" charset="0"/>
              <a:buChar char="•"/>
            </a:pPr>
            <a:r>
              <a:rPr lang="en-GB" sz="1400" i="1" dirty="0" smtClean="0"/>
              <a:t>Echo Enabled Harmonic Generation (</a:t>
            </a:r>
            <a:r>
              <a:rPr lang="en-GB" sz="1400" b="1" i="1" dirty="0" smtClean="0"/>
              <a:t>EEHG)</a:t>
            </a:r>
            <a:endParaRPr lang="en-GB" sz="1400" i="1" dirty="0" smtClean="0"/>
          </a:p>
          <a:p>
            <a:pPr marL="179388" indent="-179388">
              <a:buFont typeface="Arial" pitchFamily="34" charset="0"/>
              <a:buChar char="•"/>
            </a:pPr>
            <a:r>
              <a:rPr lang="en-GB" sz="1400" i="1" dirty="0" smtClean="0"/>
              <a:t>High Gain Harmonic Generation (</a:t>
            </a:r>
            <a:r>
              <a:rPr lang="en-GB" sz="1400" b="1" i="1" dirty="0" smtClean="0"/>
              <a:t>HGHG</a:t>
            </a:r>
            <a:r>
              <a:rPr lang="en-GB" sz="1400" i="1" dirty="0" smtClean="0"/>
              <a:t>)</a:t>
            </a:r>
            <a:endParaRPr lang="en-GB" sz="1400" i="1" dirty="0"/>
          </a:p>
        </p:txBody>
      </p:sp>
      <p:sp>
        <p:nvSpPr>
          <p:cNvPr id="7" name="TextBox 6"/>
          <p:cNvSpPr txBox="1"/>
          <p:nvPr/>
        </p:nvSpPr>
        <p:spPr>
          <a:xfrm>
            <a:off x="45720" y="2190650"/>
            <a:ext cx="1234440" cy="337014"/>
          </a:xfrm>
          <a:prstGeom prst="rect">
            <a:avLst/>
          </a:prstGeom>
          <a:effectLst>
            <a:outerShdw blurRad="50800" dist="1143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marL="179388" indent="-179388" algn="ctr"/>
            <a:r>
              <a:rPr lang="en-GB" sz="1600" b="1" i="1" dirty="0" smtClean="0"/>
              <a:t>SASE</a:t>
            </a:r>
            <a:endParaRPr lang="en-GB" sz="1200" b="1" i="1" dirty="0"/>
          </a:p>
        </p:txBody>
      </p:sp>
      <p:sp>
        <p:nvSpPr>
          <p:cNvPr id="8" name="TextBox 7"/>
          <p:cNvSpPr txBox="1"/>
          <p:nvPr/>
        </p:nvSpPr>
        <p:spPr>
          <a:xfrm>
            <a:off x="4184318" y="3524169"/>
            <a:ext cx="2053195" cy="1200329"/>
          </a:xfrm>
          <a:prstGeom prst="rect">
            <a:avLst/>
          </a:prstGeom>
          <a:effectLst>
            <a:outerShdw blurRad="50800" dist="1143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179388" indent="-179388" algn="ctr"/>
            <a:r>
              <a:rPr lang="en-GB" sz="1600" b="1" i="1" dirty="0" smtClean="0"/>
              <a:t>NOVEL UNDULATORS</a:t>
            </a:r>
          </a:p>
          <a:p>
            <a:pPr marL="179388" indent="-179388">
              <a:buFont typeface="Arial" pitchFamily="34" charset="0"/>
              <a:buChar char="•"/>
            </a:pPr>
            <a:r>
              <a:rPr lang="en-GB" sz="1400" i="1" dirty="0" smtClean="0"/>
              <a:t>Short period</a:t>
            </a:r>
          </a:p>
          <a:p>
            <a:pPr marL="179388" indent="-179388">
              <a:buFont typeface="Arial" pitchFamily="34" charset="0"/>
              <a:buChar char="•"/>
            </a:pPr>
            <a:r>
              <a:rPr lang="en-GB" sz="1400" i="1" dirty="0" smtClean="0"/>
              <a:t>Superconducting</a:t>
            </a:r>
          </a:p>
          <a:p>
            <a:pPr marL="179388" indent="-179388">
              <a:buFont typeface="Arial" pitchFamily="34" charset="0"/>
              <a:buChar char="•"/>
            </a:pPr>
            <a:r>
              <a:rPr lang="en-GB" sz="1400" i="1" dirty="0" smtClean="0"/>
              <a:t>Variable period</a:t>
            </a:r>
          </a:p>
          <a:p>
            <a:pPr marL="179388" indent="-179388">
              <a:buFont typeface="Arial" pitchFamily="34" charset="0"/>
              <a:buChar char="•"/>
            </a:pPr>
            <a:r>
              <a:rPr lang="en-GB" sz="1400" i="1" dirty="0" smtClean="0"/>
              <a:t>Variable polarisation</a:t>
            </a:r>
          </a:p>
        </p:txBody>
      </p:sp>
      <p:sp>
        <p:nvSpPr>
          <p:cNvPr id="9" name="TextBox 8"/>
          <p:cNvSpPr txBox="1"/>
          <p:nvPr/>
        </p:nvSpPr>
        <p:spPr>
          <a:xfrm>
            <a:off x="1889760" y="2213014"/>
            <a:ext cx="1800200" cy="338554"/>
          </a:xfrm>
          <a:prstGeom prst="rect">
            <a:avLst/>
          </a:prstGeom>
          <a:effectLst>
            <a:outerShdw blurRad="50800" dist="1143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marL="179388" indent="-179388" algn="ctr"/>
            <a:r>
              <a:rPr lang="en-GB" sz="1600" b="1" i="1" dirty="0" smtClean="0"/>
              <a:t>COMPACT FELS</a:t>
            </a:r>
            <a:endParaRPr lang="en-GB" sz="1200" b="1" i="1" dirty="0"/>
          </a:p>
        </p:txBody>
      </p:sp>
      <p:sp>
        <p:nvSpPr>
          <p:cNvPr id="10" name="TextBox 9"/>
          <p:cNvSpPr txBox="1"/>
          <p:nvPr/>
        </p:nvSpPr>
        <p:spPr>
          <a:xfrm>
            <a:off x="3871151" y="5350789"/>
            <a:ext cx="2222671" cy="1415772"/>
          </a:xfrm>
          <a:prstGeom prst="rect">
            <a:avLst/>
          </a:prstGeom>
          <a:effectLst>
            <a:outerShdw blurRad="50800" dist="1143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marL="179388" indent="-179388" algn="ctr"/>
            <a:r>
              <a:rPr lang="en-GB" sz="1600" b="1" i="1" dirty="0" smtClean="0"/>
              <a:t>LASER INTERACTIONS</a:t>
            </a:r>
          </a:p>
          <a:p>
            <a:pPr marL="179388" indent="-179388">
              <a:buFont typeface="Arial" pitchFamily="34" charset="0"/>
              <a:buChar char="•"/>
            </a:pPr>
            <a:r>
              <a:rPr lang="en-GB" sz="1400" i="1" dirty="0" smtClean="0"/>
              <a:t>Energy modulation without </a:t>
            </a:r>
            <a:r>
              <a:rPr lang="en-GB" sz="1400" i="1" dirty="0" err="1" smtClean="0"/>
              <a:t>undulator</a:t>
            </a:r>
            <a:endParaRPr lang="en-GB" sz="1400" i="1" dirty="0" smtClean="0"/>
          </a:p>
          <a:p>
            <a:pPr marL="179388" indent="-179388">
              <a:buFont typeface="Arial" pitchFamily="34" charset="0"/>
              <a:buChar char="•"/>
            </a:pPr>
            <a:r>
              <a:rPr lang="en-GB" sz="1400" i="1" dirty="0" smtClean="0"/>
              <a:t>Synchronisation </a:t>
            </a:r>
          </a:p>
          <a:p>
            <a:pPr marL="179388" indent="-179388">
              <a:buFont typeface="Arial" pitchFamily="34" charset="0"/>
              <a:buChar char="•"/>
            </a:pPr>
            <a:r>
              <a:rPr lang="en-GB" sz="1400" i="1" dirty="0" smtClean="0"/>
              <a:t>Compression</a:t>
            </a:r>
          </a:p>
          <a:p>
            <a:pPr marL="179388" indent="-179388">
              <a:buFont typeface="Arial" pitchFamily="34" charset="0"/>
              <a:buChar char="•"/>
            </a:pPr>
            <a:r>
              <a:rPr lang="en-GB" sz="1400" i="1" dirty="0" smtClean="0"/>
              <a:t>Acceleration </a:t>
            </a:r>
            <a:endParaRPr lang="en-GB" sz="1400" i="1" dirty="0"/>
          </a:p>
        </p:txBody>
      </p:sp>
      <p:sp>
        <p:nvSpPr>
          <p:cNvPr id="11" name="TextBox 10"/>
          <p:cNvSpPr txBox="1"/>
          <p:nvPr/>
        </p:nvSpPr>
        <p:spPr>
          <a:xfrm>
            <a:off x="6651816" y="5497242"/>
            <a:ext cx="2304256" cy="1231106"/>
          </a:xfrm>
          <a:prstGeom prst="rect">
            <a:avLst/>
          </a:prstGeom>
          <a:effectLst>
            <a:outerShdw blurRad="50800" dist="1143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marL="179388" indent="-179388" algn="ctr"/>
            <a:r>
              <a:rPr lang="en-GB" sz="1600" b="1" i="1" dirty="0" smtClean="0"/>
              <a:t>PLASMA ACCELERATED </a:t>
            </a:r>
          </a:p>
          <a:p>
            <a:pPr marL="179388" indent="-179388" algn="ctr"/>
            <a:r>
              <a:rPr lang="en-GB" sz="1600" b="1" i="1" dirty="0" smtClean="0"/>
              <a:t>-LIKE BEAMS</a:t>
            </a:r>
          </a:p>
          <a:p>
            <a:pPr marL="179388" indent="-179388">
              <a:buFont typeface="Arial" pitchFamily="34" charset="0"/>
              <a:buChar char="•"/>
            </a:pPr>
            <a:r>
              <a:rPr lang="en-GB" sz="1400" i="1" dirty="0" smtClean="0"/>
              <a:t>Radiation extraction</a:t>
            </a:r>
          </a:p>
          <a:p>
            <a:pPr marL="179388" indent="-179388">
              <a:buFont typeface="Arial" pitchFamily="34" charset="0"/>
              <a:buChar char="•"/>
            </a:pPr>
            <a:r>
              <a:rPr lang="en-GB" sz="1400" i="1" dirty="0" smtClean="0"/>
              <a:t>FEL with large energy spread?</a:t>
            </a:r>
          </a:p>
        </p:txBody>
      </p:sp>
      <p:sp>
        <p:nvSpPr>
          <p:cNvPr id="12" name="TextBox 11"/>
          <p:cNvSpPr txBox="1"/>
          <p:nvPr/>
        </p:nvSpPr>
        <p:spPr>
          <a:xfrm>
            <a:off x="6873240" y="5002328"/>
            <a:ext cx="1800200" cy="338554"/>
          </a:xfrm>
          <a:prstGeom prst="rect">
            <a:avLst/>
          </a:prstGeom>
          <a:effectLst>
            <a:outerShdw blurRad="50800" dist="1143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marL="179388" indent="-179388" algn="ctr"/>
            <a:r>
              <a:rPr lang="en-GB" sz="1600" b="1" i="1" dirty="0" smtClean="0"/>
              <a:t>CSE </a:t>
            </a:r>
            <a:endParaRPr lang="en-GB" sz="1200" b="1" i="1" dirty="0"/>
          </a:p>
        </p:txBody>
      </p:sp>
      <p:sp>
        <p:nvSpPr>
          <p:cNvPr id="13" name="TextBox 12"/>
          <p:cNvSpPr txBox="1"/>
          <p:nvPr/>
        </p:nvSpPr>
        <p:spPr>
          <a:xfrm>
            <a:off x="4260574" y="2130384"/>
            <a:ext cx="1748341" cy="553998"/>
          </a:xfrm>
          <a:prstGeom prst="rect">
            <a:avLst/>
          </a:prstGeom>
          <a:effectLst>
            <a:outerShdw blurRad="50800" dist="1143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179388" indent="-179388" algn="ctr"/>
            <a:r>
              <a:rPr lang="en-GB" sz="1600" b="1" i="1" dirty="0" smtClean="0"/>
              <a:t>HARMONICS</a:t>
            </a:r>
          </a:p>
          <a:p>
            <a:pPr marL="179388" indent="-179388">
              <a:buFont typeface="Arial" pitchFamily="34" charset="0"/>
              <a:buChar char="•"/>
            </a:pPr>
            <a:r>
              <a:rPr lang="en-GB" sz="1400" i="1" dirty="0" smtClean="0"/>
              <a:t>Phase shifting</a:t>
            </a:r>
          </a:p>
        </p:txBody>
      </p:sp>
      <p:sp>
        <p:nvSpPr>
          <p:cNvPr id="14" name="TextBox 13"/>
          <p:cNvSpPr txBox="1"/>
          <p:nvPr/>
        </p:nvSpPr>
        <p:spPr>
          <a:xfrm>
            <a:off x="4099632" y="2802422"/>
            <a:ext cx="2052973" cy="584775"/>
          </a:xfrm>
          <a:prstGeom prst="rect">
            <a:avLst/>
          </a:prstGeom>
          <a:effectLst>
            <a:outerShdw blurRad="50800" dist="1143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179388" indent="-179388" algn="ctr"/>
            <a:r>
              <a:rPr lang="en-GB" sz="1600" b="1" i="1" dirty="0" smtClean="0"/>
              <a:t>STABILITY and SYNCHRONISATION</a:t>
            </a:r>
            <a:endParaRPr lang="en-GB" sz="1200" b="1" i="1" dirty="0"/>
          </a:p>
        </p:txBody>
      </p:sp>
      <p:sp>
        <p:nvSpPr>
          <p:cNvPr id="15" name="TextBox 14"/>
          <p:cNvSpPr txBox="1"/>
          <p:nvPr/>
        </p:nvSpPr>
        <p:spPr>
          <a:xfrm>
            <a:off x="6901840" y="4266913"/>
            <a:ext cx="1800200" cy="584775"/>
          </a:xfrm>
          <a:prstGeom prst="rect">
            <a:avLst/>
          </a:prstGeom>
          <a:effectLst>
            <a:outerShdw blurRad="50800" dist="1143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179388" indent="-179388" algn="ctr"/>
            <a:r>
              <a:rPr lang="en-GB" sz="1600" b="1" i="1" dirty="0" smtClean="0"/>
              <a:t>TAILORED PULSE STRUCTURES</a:t>
            </a:r>
            <a:endParaRPr lang="en-GB" sz="1200" b="1" i="1" dirty="0"/>
          </a:p>
        </p:txBody>
      </p:sp>
      <p:sp>
        <p:nvSpPr>
          <p:cNvPr id="16" name="TextBox 15"/>
          <p:cNvSpPr txBox="1"/>
          <p:nvPr/>
        </p:nvSpPr>
        <p:spPr>
          <a:xfrm>
            <a:off x="852088" y="5122283"/>
            <a:ext cx="2544256" cy="1631216"/>
          </a:xfrm>
          <a:prstGeom prst="rect">
            <a:avLst/>
          </a:prstGeom>
          <a:effectLst>
            <a:outerShdw blurRad="50800" dist="1143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marL="179388" indent="-179388" algn="ctr"/>
            <a:r>
              <a:rPr lang="en-GB" sz="1600" b="1" i="1" dirty="0" smtClean="0"/>
              <a:t>DIAGNOSTICS</a:t>
            </a:r>
          </a:p>
          <a:p>
            <a:pPr marL="179388" indent="-179388">
              <a:buFont typeface="Arial" pitchFamily="34" charset="0"/>
              <a:buChar char="•"/>
            </a:pPr>
            <a:r>
              <a:rPr lang="en-GB" sz="1400" i="1" dirty="0" smtClean="0"/>
              <a:t>Single shot pulse profiles</a:t>
            </a:r>
          </a:p>
          <a:p>
            <a:pPr marL="179388" indent="-179388">
              <a:buFont typeface="Arial" pitchFamily="34" charset="0"/>
              <a:buChar char="•"/>
            </a:pPr>
            <a:r>
              <a:rPr lang="en-GB" sz="1400" i="1" dirty="0" smtClean="0"/>
              <a:t>Single shot spectra</a:t>
            </a:r>
          </a:p>
          <a:p>
            <a:pPr marL="179388" indent="-179388">
              <a:buFont typeface="Arial" pitchFamily="34" charset="0"/>
              <a:buChar char="•"/>
            </a:pPr>
            <a:r>
              <a:rPr lang="en-GB" sz="1400" i="1" dirty="0" err="1" smtClean="0"/>
              <a:t>Undulator</a:t>
            </a:r>
            <a:r>
              <a:rPr lang="en-GB" sz="1400" i="1" dirty="0" smtClean="0"/>
              <a:t> SE</a:t>
            </a:r>
          </a:p>
          <a:p>
            <a:pPr marL="179388" indent="-179388">
              <a:buFont typeface="Arial" pitchFamily="34" charset="0"/>
              <a:buChar char="•"/>
            </a:pPr>
            <a:r>
              <a:rPr lang="en-GB" sz="1400" i="1" dirty="0" smtClean="0"/>
              <a:t>Coherent emission from bunched beam: mapping out higher order bunching</a:t>
            </a:r>
          </a:p>
        </p:txBody>
      </p:sp>
      <p:grpSp>
        <p:nvGrpSpPr>
          <p:cNvPr id="18" name="Group 8"/>
          <p:cNvGrpSpPr/>
          <p:nvPr/>
        </p:nvGrpSpPr>
        <p:grpSpPr>
          <a:xfrm>
            <a:off x="0" y="-7254"/>
            <a:ext cx="9144000" cy="979712"/>
            <a:chOff x="0" y="-7255"/>
            <a:chExt cx="9144000" cy="849085"/>
          </a:xfrm>
        </p:grpSpPr>
        <p:pic>
          <p:nvPicPr>
            <p:cNvPr id="19"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20"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21"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Reviewing the field – Concepts</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22" name="Content Placeholder 2"/>
          <p:cNvSpPr txBox="1">
            <a:spLocks/>
          </p:cNvSpPr>
          <p:nvPr/>
        </p:nvSpPr>
        <p:spPr>
          <a:xfrm>
            <a:off x="457200" y="794657"/>
            <a:ext cx="8347166" cy="1151709"/>
          </a:xfrm>
          <a:prstGeom prst="rect">
            <a:avLst/>
          </a:prstGeom>
        </p:spPr>
        <p:txBody>
          <a:bodyPr>
            <a:noAutofit/>
          </a:bodyPr>
          <a:lstStyle/>
          <a:p>
            <a:pPr lvl="0">
              <a:spcBef>
                <a:spcPct val="20000"/>
              </a:spcBef>
              <a:defRPr/>
            </a:pPr>
            <a:r>
              <a:rPr lang="en-GB" sz="1700" dirty="0" smtClean="0"/>
              <a:t>There are areas in which a new FEL test facility could contribute to international R&amp;D (e.g. many short pulse schemes proposed but not tested). There are other methods which are already being studied extensively (e.g. seeding) which we still want to study both to develop local expertise and because they are fundamental to other novel concepts. (</a:t>
            </a:r>
            <a:r>
              <a:rPr lang="en-GB" sz="1700" i="1" dirty="0" smtClean="0"/>
              <a:t>Plus new concepts will emerge over the course of the project</a:t>
            </a:r>
            <a:r>
              <a:rPr lang="en-GB" sz="1700" dirty="0" smtClean="0"/>
              <a:t>)</a:t>
            </a:r>
          </a:p>
        </p:txBody>
      </p:sp>
      <p:sp>
        <p:nvSpPr>
          <p:cNvPr id="24" name="TextBox 23"/>
          <p:cNvSpPr txBox="1"/>
          <p:nvPr/>
        </p:nvSpPr>
        <p:spPr>
          <a:xfrm>
            <a:off x="1606730" y="4645277"/>
            <a:ext cx="2411977" cy="338554"/>
          </a:xfrm>
          <a:prstGeom prst="rect">
            <a:avLst/>
          </a:prstGeom>
          <a:effectLst>
            <a:outerShdw blurRad="50800" dist="1143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marL="179388" indent="-179388" algn="ctr"/>
            <a:r>
              <a:rPr lang="en-GB" sz="1600" b="1" i="1" dirty="0" smtClean="0"/>
              <a:t>SERVING MULTIPLE USERS</a:t>
            </a:r>
          </a:p>
        </p:txBody>
      </p:sp>
      <p:sp>
        <p:nvSpPr>
          <p:cNvPr id="25" name="TextBox 24"/>
          <p:cNvSpPr txBox="1"/>
          <p:nvPr/>
        </p:nvSpPr>
        <p:spPr>
          <a:xfrm>
            <a:off x="4315100" y="4912670"/>
            <a:ext cx="1800200" cy="338554"/>
          </a:xfrm>
          <a:prstGeom prst="rect">
            <a:avLst/>
          </a:prstGeom>
          <a:effectLst>
            <a:outerShdw blurRad="50800" dist="1143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marL="179388" indent="-179388" algn="ctr"/>
            <a:r>
              <a:rPr lang="en-GB" sz="1600" b="1" i="1" dirty="0" smtClean="0"/>
              <a:t>FEL EFFICIENCY</a:t>
            </a:r>
            <a:endParaRPr lang="en-GB" sz="12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55140"/>
            <a:ext cx="8229600" cy="4525963"/>
          </a:xfrm>
        </p:spPr>
        <p:txBody>
          <a:bodyPr>
            <a:normAutofit/>
          </a:bodyPr>
          <a:lstStyle/>
          <a:p>
            <a:pPr lvl="1"/>
            <a:r>
              <a:rPr lang="en-GB" sz="2400" dirty="0" smtClean="0">
                <a:solidFill>
                  <a:schemeClr val="bg1">
                    <a:lumMod val="50000"/>
                  </a:schemeClr>
                </a:solidFill>
              </a:rPr>
              <a:t>Motivating factors for a new FEL test facility</a:t>
            </a:r>
          </a:p>
          <a:p>
            <a:pPr lvl="1"/>
            <a:r>
              <a:rPr lang="en-GB" sz="2400" dirty="0" smtClean="0">
                <a:solidFill>
                  <a:schemeClr val="bg1">
                    <a:lumMod val="50000"/>
                  </a:schemeClr>
                </a:solidFill>
              </a:rPr>
              <a:t>International Context (facilities/concepts)</a:t>
            </a:r>
          </a:p>
          <a:p>
            <a:pPr lvl="1"/>
            <a:r>
              <a:rPr lang="en-GB" sz="2400" b="1" dirty="0" smtClean="0"/>
              <a:t>Objectives</a:t>
            </a:r>
          </a:p>
          <a:p>
            <a:pPr lvl="1"/>
            <a:r>
              <a:rPr lang="en-GB" sz="2400" dirty="0" smtClean="0">
                <a:solidFill>
                  <a:schemeClr val="bg1">
                    <a:lumMod val="50000"/>
                  </a:schemeClr>
                </a:solidFill>
              </a:rPr>
              <a:t>Machine Requirements</a:t>
            </a:r>
          </a:p>
          <a:p>
            <a:pPr lvl="1"/>
            <a:r>
              <a:rPr lang="en-GB" sz="2400" dirty="0" smtClean="0">
                <a:solidFill>
                  <a:schemeClr val="bg1">
                    <a:lumMod val="50000"/>
                  </a:schemeClr>
                </a:solidFill>
              </a:rPr>
              <a:t>Machine design (Including first stage already funded)</a:t>
            </a:r>
          </a:p>
          <a:p>
            <a:pPr lvl="1"/>
            <a:r>
              <a:rPr lang="en-GB" sz="2400" dirty="0" smtClean="0">
                <a:solidFill>
                  <a:schemeClr val="bg1">
                    <a:lumMod val="50000"/>
                  </a:schemeClr>
                </a:solidFill>
              </a:rPr>
              <a:t>FEL concepts</a:t>
            </a:r>
          </a:p>
          <a:p>
            <a:pPr lvl="1"/>
            <a:endParaRPr lang="en-GB" dirty="0" smtClean="0"/>
          </a:p>
          <a:p>
            <a:pPr lvl="1"/>
            <a:endParaRPr lang="en-GB" dirty="0"/>
          </a:p>
        </p:txBody>
      </p:sp>
      <p:grpSp>
        <p:nvGrpSpPr>
          <p:cNvPr id="3" name="Group 8"/>
          <p:cNvGrpSpPr/>
          <p:nvPr/>
        </p:nvGrpSpPr>
        <p:grpSpPr>
          <a:xfrm>
            <a:off x="0" y="-7254"/>
            <a:ext cx="9144000" cy="979712"/>
            <a:chOff x="0" y="-7255"/>
            <a:chExt cx="9144000" cy="849085"/>
          </a:xfrm>
        </p:grpSpPr>
        <p:pic>
          <p:nvPicPr>
            <p:cNvPr id="7"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8"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9"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Contents</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285750" y="1023490"/>
          <a:ext cx="8572500" cy="5345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8"/>
          <p:cNvGrpSpPr/>
          <p:nvPr/>
        </p:nvGrpSpPr>
        <p:grpSpPr>
          <a:xfrm>
            <a:off x="0" y="-7254"/>
            <a:ext cx="9144000" cy="979712"/>
            <a:chOff x="0" y="-7255"/>
            <a:chExt cx="9144000" cy="849085"/>
          </a:xfrm>
        </p:grpSpPr>
        <p:pic>
          <p:nvPicPr>
            <p:cNvPr id="6" name="Picture 6"/>
            <p:cNvPicPr>
              <a:picLocks noChangeAspect="1" noChangeArrowheads="1"/>
            </p:cNvPicPr>
            <p:nvPr/>
          </p:nvPicPr>
          <p:blipFill>
            <a:blip r:embed="rId8"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7" name="Picture 6"/>
            <p:cNvPicPr>
              <a:picLocks noChangeAspect="1" noChangeArrowheads="1"/>
            </p:cNvPicPr>
            <p:nvPr/>
          </p:nvPicPr>
          <p:blipFill>
            <a:blip r:embed="rId8"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8"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kern="0" dirty="0" smtClean="0">
                <a:solidFill>
                  <a:schemeClr val="bg1"/>
                </a:solidFill>
                <a:latin typeface="Calibri" pitchFamily="34" charset="0"/>
                <a:ea typeface="+mj-ea"/>
                <a:cs typeface="Arial" pitchFamily="34" charset="0"/>
              </a:rPr>
              <a:t>Ultimate aims of</a:t>
            </a:r>
            <a:r>
              <a:rPr kumimoji="0" lang="en-GB" sz="3200" b="0" i="0" u="none" strike="noStrike" kern="0" cap="none" spc="0" normalizeH="0" noProof="0" dirty="0" smtClean="0">
                <a:ln>
                  <a:noFill/>
                </a:ln>
                <a:solidFill>
                  <a:schemeClr val="bg1"/>
                </a:solidFill>
                <a:effectLst/>
                <a:uLnTx/>
                <a:uFillTx/>
                <a:latin typeface="Calibri" pitchFamily="34" charset="0"/>
                <a:ea typeface="+mj-ea"/>
                <a:cs typeface="Arial" pitchFamily="34" charset="0"/>
              </a:rPr>
              <a:t> CLARA</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9" name="TextBox 8"/>
          <p:cNvSpPr txBox="1"/>
          <p:nvPr/>
        </p:nvSpPr>
        <p:spPr>
          <a:xfrm>
            <a:off x="2717068" y="6374676"/>
            <a:ext cx="3997235" cy="353943"/>
          </a:xfrm>
          <a:prstGeom prst="rect">
            <a:avLst/>
          </a:prstGeom>
          <a:noFill/>
        </p:spPr>
        <p:txBody>
          <a:bodyPr wrap="square" rtlCol="0">
            <a:spAutoFit/>
          </a:bodyPr>
          <a:lstStyle/>
          <a:p>
            <a:pPr algn="ctr"/>
            <a:r>
              <a:rPr lang="en-GB" sz="1700" i="1" dirty="0" smtClean="0">
                <a:solidFill>
                  <a:schemeClr val="tx1">
                    <a:lumMod val="50000"/>
                    <a:lumOff val="50000"/>
                  </a:schemeClr>
                </a:solidFill>
              </a:rPr>
              <a:t>Slide courtesy of Jim Clarke</a:t>
            </a:r>
            <a:endParaRPr lang="en-GB" sz="1700" i="1" dirty="0">
              <a:solidFill>
                <a:schemeClr val="tx1">
                  <a:lumMod val="50000"/>
                  <a:lumOff val="50000"/>
                </a:schemeClr>
              </a:solidFill>
            </a:endParaRPr>
          </a:p>
        </p:txBody>
      </p:sp>
      <p:sp>
        <p:nvSpPr>
          <p:cNvPr id="11" name="Content Placeholder 2"/>
          <p:cNvSpPr txBox="1">
            <a:spLocks/>
          </p:cNvSpPr>
          <p:nvPr/>
        </p:nvSpPr>
        <p:spPr>
          <a:xfrm>
            <a:off x="457200" y="925287"/>
            <a:ext cx="8229600" cy="944879"/>
          </a:xfrm>
          <a:prstGeom prst="rect">
            <a:avLst/>
          </a:prstGeom>
        </p:spPr>
        <p:txBody>
          <a:bodyPr>
            <a:normAutofit/>
          </a:bodyPr>
          <a:lstStyle/>
          <a:p>
            <a:pPr marR="0" lvl="0" algn="l" defTabSz="914400" rtl="0" eaLnBrk="1" fontAlgn="auto" latinLnBrk="0" hangingPunct="1">
              <a:lnSpc>
                <a:spcPct val="100000"/>
              </a:lnSpc>
              <a:spcBef>
                <a:spcPct val="20000"/>
              </a:spcBef>
              <a:spcAft>
                <a:spcPts val="0"/>
              </a:spcAft>
              <a:buClrTx/>
              <a:buSzTx/>
              <a:tabLst/>
              <a:defRPr/>
            </a:pPr>
            <a:r>
              <a:rPr lang="en-GB" sz="1900" i="1" dirty="0" smtClean="0"/>
              <a:t>A number of objectives for CLARA have been formulated based on reviewing the field, the ultimate aims are:</a:t>
            </a:r>
            <a:endParaRPr kumimoji="0" lang="en-GB" sz="1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7254"/>
            <a:ext cx="9144000" cy="979712"/>
            <a:chOff x="0" y="-7255"/>
            <a:chExt cx="9144000" cy="849085"/>
          </a:xfrm>
        </p:grpSpPr>
        <p:pic>
          <p:nvPicPr>
            <p:cNvPr id="6" name="Picture 6"/>
            <p:cNvPicPr>
              <a:picLocks noChangeAspect="1" noChangeArrowheads="1"/>
            </p:cNvPicPr>
            <p:nvPr/>
          </p:nvPicPr>
          <p:blipFill>
            <a:blip r:embed="rId3" cstate="print"/>
            <a:srcRect l="8484" r="8402" b="79934"/>
            <a:stretch>
              <a:fillRect/>
            </a:stretch>
          </p:blipFill>
          <p:spPr bwMode="auto">
            <a:xfrm>
              <a:off x="0" y="333832"/>
              <a:ext cx="9144000" cy="507998"/>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l="8484" r="8402" b="95937"/>
            <a:stretch>
              <a:fillRect/>
            </a:stretch>
          </p:blipFill>
          <p:spPr bwMode="auto">
            <a:xfrm>
              <a:off x="0" y="-7255"/>
              <a:ext cx="9144000" cy="428169"/>
            </a:xfrm>
            <a:prstGeom prst="rect">
              <a:avLst/>
            </a:prstGeom>
            <a:noFill/>
            <a:ln w="9525">
              <a:noFill/>
              <a:miter lim="800000"/>
              <a:headEnd/>
              <a:tailEnd/>
            </a:ln>
            <a:effectLst/>
          </p:spPr>
        </p:pic>
      </p:grpSp>
      <p:sp>
        <p:nvSpPr>
          <p:cNvPr id="8" name="Title 1"/>
          <p:cNvSpPr txBox="1">
            <a:spLocks/>
          </p:cNvSpPr>
          <p:nvPr/>
        </p:nvSpPr>
        <p:spPr bwMode="auto">
          <a:xfrm>
            <a:off x="-1" y="14515"/>
            <a:ext cx="9144001" cy="624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defRPr/>
            </a:pPr>
            <a:r>
              <a:rPr lang="en-GB" sz="3200" dirty="0" smtClean="0">
                <a:solidFill>
                  <a:schemeClr val="bg1"/>
                </a:solidFill>
              </a:rPr>
              <a:t>Other Aims and Prerequisites</a:t>
            </a:r>
            <a:endParaRPr kumimoji="0" lang="en-GB" sz="3200" b="0" i="0" u="none" strike="noStrike" kern="0" cap="none" spc="0" normalizeH="0" baseline="0" noProof="0" dirty="0">
              <a:ln>
                <a:noFill/>
              </a:ln>
              <a:solidFill>
                <a:schemeClr val="bg1"/>
              </a:solidFill>
              <a:effectLst/>
              <a:uLnTx/>
              <a:uFillTx/>
              <a:latin typeface="Calibri" pitchFamily="34" charset="0"/>
              <a:ea typeface="+mj-ea"/>
              <a:cs typeface="Arial" pitchFamily="34" charset="0"/>
            </a:endParaRPr>
          </a:p>
        </p:txBody>
      </p:sp>
      <p:sp>
        <p:nvSpPr>
          <p:cNvPr id="10" name="Content Placeholder 2"/>
          <p:cNvSpPr txBox="1">
            <a:spLocks/>
          </p:cNvSpPr>
          <p:nvPr/>
        </p:nvSpPr>
        <p:spPr>
          <a:xfrm>
            <a:off x="457200" y="912224"/>
            <a:ext cx="8229600" cy="944879"/>
          </a:xfrm>
          <a:prstGeom prst="rect">
            <a:avLst/>
          </a:prstGeom>
        </p:spPr>
        <p:txBody>
          <a:bodyPr>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GB" sz="1900" b="0" i="1" u="none" strike="noStrike" kern="1200" cap="none" spc="0" normalizeH="0" baseline="0" noProof="0" dirty="0" smtClean="0">
                <a:ln>
                  <a:noFill/>
                </a:ln>
                <a:solidFill>
                  <a:schemeClr val="tx1"/>
                </a:solidFill>
                <a:effectLst/>
                <a:uLnTx/>
                <a:uFillTx/>
                <a:latin typeface="+mn-lt"/>
                <a:ea typeface="+mn-ea"/>
                <a:cs typeface="+mn-cs"/>
              </a:rPr>
              <a:t>To</a:t>
            </a:r>
            <a:r>
              <a:rPr kumimoji="0" lang="en-GB" sz="1900" b="0" i="1" u="none" strike="noStrike" kern="1200" cap="none" spc="0" normalizeH="0" noProof="0" dirty="0" smtClean="0">
                <a:ln>
                  <a:noFill/>
                </a:ln>
                <a:solidFill>
                  <a:schemeClr val="tx1"/>
                </a:solidFill>
                <a:effectLst/>
                <a:uLnTx/>
                <a:uFillTx/>
                <a:latin typeface="+mn-lt"/>
                <a:ea typeface="+mn-ea"/>
                <a:cs typeface="+mn-cs"/>
              </a:rPr>
              <a:t> deliver the ultimate </a:t>
            </a:r>
            <a:r>
              <a:rPr lang="en-GB" sz="1900" i="1" dirty="0" smtClean="0"/>
              <a:t>objectives of CLARA</a:t>
            </a:r>
            <a:r>
              <a:rPr kumimoji="0" lang="en-GB" sz="1900" b="0" i="1" u="none" strike="noStrike" kern="1200" cap="none" spc="0" normalizeH="0" noProof="0" dirty="0" smtClean="0">
                <a:ln>
                  <a:noFill/>
                </a:ln>
                <a:solidFill>
                  <a:schemeClr val="tx1"/>
                </a:solidFill>
                <a:effectLst/>
                <a:uLnTx/>
                <a:uFillTx/>
                <a:latin typeface="+mn-lt"/>
                <a:ea typeface="+mn-ea"/>
                <a:cs typeface="+mn-cs"/>
              </a:rPr>
              <a:t> will encompass development across many areas:</a:t>
            </a:r>
            <a:endParaRPr kumimoji="0" lang="en-GB" sz="19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25" name="Group 24"/>
          <p:cNvGrpSpPr/>
          <p:nvPr/>
        </p:nvGrpSpPr>
        <p:grpSpPr>
          <a:xfrm>
            <a:off x="3047182" y="1854927"/>
            <a:ext cx="2762250" cy="835070"/>
            <a:chOff x="3038474" y="767574"/>
            <a:chExt cx="2762250" cy="1787982"/>
          </a:xfrm>
          <a:scene3d>
            <a:camera prst="orthographicFront"/>
            <a:lightRig rig="threePt" dir="t">
              <a:rot lat="0" lon="0" rev="7500000"/>
            </a:lightRig>
          </a:scene3d>
        </p:grpSpPr>
        <p:sp>
          <p:nvSpPr>
            <p:cNvPr id="38" name="Rectangle 37"/>
            <p:cNvSpPr/>
            <p:nvPr/>
          </p:nvSpPr>
          <p:spPr>
            <a:xfrm>
              <a:off x="3038474" y="767574"/>
              <a:ext cx="2762250" cy="1787982"/>
            </a:xfrm>
            <a:prstGeom prst="rect">
              <a:avLst/>
            </a:prstGeom>
            <a:ln/>
          </p:spPr>
          <p:style>
            <a:lnRef idx="1">
              <a:schemeClr val="accent2"/>
            </a:lnRef>
            <a:fillRef idx="2">
              <a:schemeClr val="accent2"/>
            </a:fillRef>
            <a:effectRef idx="1">
              <a:schemeClr val="accent2"/>
            </a:effectRef>
            <a:fontRef idx="minor">
              <a:schemeClr val="dk1"/>
            </a:fontRef>
          </p:style>
        </p:sp>
        <p:sp>
          <p:nvSpPr>
            <p:cNvPr id="39" name="Rectangle 38"/>
            <p:cNvSpPr/>
            <p:nvPr/>
          </p:nvSpPr>
          <p:spPr>
            <a:xfrm>
              <a:off x="3038474" y="767574"/>
              <a:ext cx="2762250" cy="1787982"/>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ts val="0"/>
                </a:spcAft>
              </a:pPr>
              <a:r>
                <a:rPr lang="en-GB" b="1" kern="1200" dirty="0" smtClean="0"/>
                <a:t>NC RF </a:t>
              </a:r>
              <a:r>
                <a:rPr lang="en-GB" b="1" kern="1200" dirty="0" err="1" smtClean="0"/>
                <a:t>photoinjectors</a:t>
              </a:r>
              <a:r>
                <a:rPr lang="en-GB" kern="1200" dirty="0" smtClean="0"/>
                <a:t> and </a:t>
              </a:r>
            </a:p>
            <a:p>
              <a:pPr lvl="0" algn="ctr" defTabSz="711200" rtl="0">
                <a:lnSpc>
                  <a:spcPct val="90000"/>
                </a:lnSpc>
                <a:spcBef>
                  <a:spcPct val="0"/>
                </a:spcBef>
                <a:spcAft>
                  <a:spcPct val="35000"/>
                </a:spcAft>
              </a:pPr>
              <a:r>
                <a:rPr lang="en-GB" b="1" kern="1200" dirty="0" smtClean="0"/>
                <a:t>seed laser systems</a:t>
              </a:r>
              <a:endParaRPr lang="en-GB" kern="1200" dirty="0"/>
            </a:p>
          </p:txBody>
        </p:sp>
      </p:grpSp>
      <p:grpSp>
        <p:nvGrpSpPr>
          <p:cNvPr id="26" name="Group 25"/>
          <p:cNvGrpSpPr/>
          <p:nvPr/>
        </p:nvGrpSpPr>
        <p:grpSpPr>
          <a:xfrm>
            <a:off x="6229350" y="1711913"/>
            <a:ext cx="2762250" cy="1684430"/>
            <a:chOff x="6076950" y="767574"/>
            <a:chExt cx="2762250" cy="1787982"/>
          </a:xfrm>
          <a:scene3d>
            <a:camera prst="orthographicFront"/>
            <a:lightRig rig="threePt" dir="t">
              <a:rot lat="0" lon="0" rev="7500000"/>
            </a:lightRig>
          </a:scene3d>
        </p:grpSpPr>
        <p:sp>
          <p:nvSpPr>
            <p:cNvPr id="36" name="Rectangle 35"/>
            <p:cNvSpPr/>
            <p:nvPr/>
          </p:nvSpPr>
          <p:spPr>
            <a:xfrm>
              <a:off x="6076950" y="767574"/>
              <a:ext cx="2762250" cy="1787982"/>
            </a:xfrm>
            <a:prstGeom prst="rect">
              <a:avLst/>
            </a:prstGeom>
            <a:ln/>
          </p:spPr>
          <p:style>
            <a:lnRef idx="1">
              <a:schemeClr val="accent4"/>
            </a:lnRef>
            <a:fillRef idx="2">
              <a:schemeClr val="accent4"/>
            </a:fillRef>
            <a:effectRef idx="1">
              <a:schemeClr val="accent4"/>
            </a:effectRef>
            <a:fontRef idx="minor">
              <a:schemeClr val="dk1"/>
            </a:fontRef>
          </p:style>
        </p:sp>
        <p:sp>
          <p:nvSpPr>
            <p:cNvPr id="37" name="Rectangle 36"/>
            <p:cNvSpPr/>
            <p:nvPr/>
          </p:nvSpPr>
          <p:spPr>
            <a:xfrm>
              <a:off x="6076950" y="767574"/>
              <a:ext cx="2762250" cy="1787982"/>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en-GB" b="1" kern="1200" dirty="0" smtClean="0"/>
                <a:t>Generation and control of bright electron bunches</a:t>
              </a:r>
              <a:endParaRPr lang="en-GB" kern="1200" dirty="0"/>
            </a:p>
            <a:p>
              <a:pPr marL="114300" lvl="1" indent="-114300" algn="l" defTabSz="533400" rtl="0">
                <a:lnSpc>
                  <a:spcPct val="90000"/>
                </a:lnSpc>
                <a:spcBef>
                  <a:spcPct val="0"/>
                </a:spcBef>
                <a:spcAft>
                  <a:spcPct val="15000"/>
                </a:spcAft>
                <a:buFont typeface="Calibri" pitchFamily="34" charset="0"/>
                <a:buChar char="–"/>
              </a:pPr>
              <a:r>
                <a:rPr lang="en-GB" sz="1400" kern="1200" dirty="0" smtClean="0"/>
                <a:t>manipulation by externally injected radiation fields</a:t>
              </a:r>
              <a:endParaRPr lang="en-GB" sz="1400" kern="1200" dirty="0"/>
            </a:p>
            <a:p>
              <a:pPr marL="114300" lvl="1" indent="-114300" algn="l" defTabSz="533400" rtl="0">
                <a:lnSpc>
                  <a:spcPct val="90000"/>
                </a:lnSpc>
                <a:spcBef>
                  <a:spcPct val="0"/>
                </a:spcBef>
                <a:spcAft>
                  <a:spcPct val="15000"/>
                </a:spcAft>
                <a:buFont typeface="Calibri" pitchFamily="34" charset="0"/>
                <a:buChar char="–"/>
              </a:pPr>
              <a:r>
                <a:rPr lang="en-GB" sz="1400" kern="1200" dirty="0" smtClean="0"/>
                <a:t>mitigation against unwanted short electron bunch effects (e.g. </a:t>
              </a:r>
              <a:r>
                <a:rPr lang="en-GB" sz="1400" kern="1200" dirty="0" err="1" smtClean="0"/>
                <a:t>microbunching</a:t>
              </a:r>
              <a:r>
                <a:rPr lang="en-GB" sz="1400" kern="1200" dirty="0" smtClean="0"/>
                <a:t> and CSR)</a:t>
              </a:r>
              <a:endParaRPr lang="en-GB" sz="1400" kern="1200" dirty="0"/>
            </a:p>
          </p:txBody>
        </p:sp>
      </p:grpSp>
      <p:grpSp>
        <p:nvGrpSpPr>
          <p:cNvPr id="27" name="Group 26"/>
          <p:cNvGrpSpPr/>
          <p:nvPr/>
        </p:nvGrpSpPr>
        <p:grpSpPr>
          <a:xfrm>
            <a:off x="3117669" y="3018473"/>
            <a:ext cx="2762250" cy="1253083"/>
            <a:chOff x="0" y="2831781"/>
            <a:chExt cx="2762250" cy="1787982"/>
          </a:xfrm>
          <a:scene3d>
            <a:camera prst="orthographicFront"/>
            <a:lightRig rig="threePt" dir="t">
              <a:rot lat="0" lon="0" rev="7500000"/>
            </a:lightRig>
          </a:scene3d>
        </p:grpSpPr>
        <p:sp>
          <p:nvSpPr>
            <p:cNvPr id="34" name="Rectangle 33"/>
            <p:cNvSpPr/>
            <p:nvPr/>
          </p:nvSpPr>
          <p:spPr>
            <a:xfrm>
              <a:off x="0" y="2831781"/>
              <a:ext cx="2762250" cy="1787982"/>
            </a:xfrm>
            <a:prstGeom prst="rect">
              <a:avLst/>
            </a:prstGeom>
            <a:ln/>
          </p:spPr>
          <p:style>
            <a:lnRef idx="1">
              <a:schemeClr val="dk1"/>
            </a:lnRef>
            <a:fillRef idx="2">
              <a:schemeClr val="dk1"/>
            </a:fillRef>
            <a:effectRef idx="1">
              <a:schemeClr val="dk1"/>
            </a:effectRef>
            <a:fontRef idx="minor">
              <a:schemeClr val="dk1"/>
            </a:fontRef>
          </p:style>
        </p:sp>
        <p:sp>
          <p:nvSpPr>
            <p:cNvPr id="35" name="Rectangle 34"/>
            <p:cNvSpPr/>
            <p:nvPr/>
          </p:nvSpPr>
          <p:spPr>
            <a:xfrm>
              <a:off x="0" y="2831781"/>
              <a:ext cx="2762250" cy="1787982"/>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b="1" dirty="0" smtClean="0"/>
                <a:t>H</a:t>
              </a:r>
              <a:r>
                <a:rPr lang="en-GB" b="1" kern="1200" dirty="0" smtClean="0"/>
                <a:t>igh temporal coherence</a:t>
              </a:r>
              <a:r>
                <a:rPr lang="en-GB" kern="1200" dirty="0" smtClean="0"/>
                <a:t> and </a:t>
              </a:r>
              <a:r>
                <a:rPr lang="en-GB" b="1" kern="1200" dirty="0" smtClean="0"/>
                <a:t>wavelength FEL stability</a:t>
              </a:r>
              <a:r>
                <a:rPr lang="en-GB" kern="1200" dirty="0" smtClean="0"/>
                <a:t> through seeding or other methods</a:t>
              </a:r>
              <a:endParaRPr lang="en-GB" kern="1200" dirty="0"/>
            </a:p>
          </p:txBody>
        </p:sp>
      </p:grpSp>
      <p:grpSp>
        <p:nvGrpSpPr>
          <p:cNvPr id="28" name="Group 27"/>
          <p:cNvGrpSpPr/>
          <p:nvPr/>
        </p:nvGrpSpPr>
        <p:grpSpPr>
          <a:xfrm>
            <a:off x="6247583" y="3605350"/>
            <a:ext cx="2762250" cy="1044352"/>
            <a:chOff x="3038474" y="2831782"/>
            <a:chExt cx="2762250" cy="1787982"/>
          </a:xfrm>
          <a:scene3d>
            <a:camera prst="orthographicFront"/>
            <a:lightRig rig="threePt" dir="t">
              <a:rot lat="0" lon="0" rev="7500000"/>
            </a:lightRig>
          </a:scene3d>
        </p:grpSpPr>
        <p:sp>
          <p:nvSpPr>
            <p:cNvPr id="32" name="Rectangle 31"/>
            <p:cNvSpPr/>
            <p:nvPr/>
          </p:nvSpPr>
          <p:spPr>
            <a:xfrm>
              <a:off x="3038474" y="2831782"/>
              <a:ext cx="2762250" cy="1787982"/>
            </a:xfrm>
            <a:prstGeom prst="rect">
              <a:avLst/>
            </a:prstGeom>
            <a:ln/>
          </p:spPr>
          <p:style>
            <a:lnRef idx="1">
              <a:schemeClr val="accent1"/>
            </a:lnRef>
            <a:fillRef idx="2">
              <a:schemeClr val="accent1"/>
            </a:fillRef>
            <a:effectRef idx="1">
              <a:schemeClr val="accent1"/>
            </a:effectRef>
            <a:fontRef idx="minor">
              <a:schemeClr val="dk1"/>
            </a:fontRef>
          </p:style>
        </p:sp>
        <p:sp>
          <p:nvSpPr>
            <p:cNvPr id="33" name="Rectangle 32"/>
            <p:cNvSpPr/>
            <p:nvPr/>
          </p:nvSpPr>
          <p:spPr>
            <a:xfrm>
              <a:off x="3038474" y="2831782"/>
              <a:ext cx="2762250" cy="1787982"/>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b="1" dirty="0" smtClean="0"/>
                <a:t>G</a:t>
              </a:r>
              <a:r>
                <a:rPr lang="en-GB" b="1" kern="1200" dirty="0" smtClean="0"/>
                <a:t>eneration of coherent higher harmonics of a seed source</a:t>
              </a:r>
              <a:endParaRPr lang="en-GB" kern="1200" dirty="0"/>
            </a:p>
          </p:txBody>
        </p:sp>
      </p:grpSp>
      <p:grpSp>
        <p:nvGrpSpPr>
          <p:cNvPr id="29" name="Group 28"/>
          <p:cNvGrpSpPr/>
          <p:nvPr/>
        </p:nvGrpSpPr>
        <p:grpSpPr>
          <a:xfrm>
            <a:off x="3129099" y="4663440"/>
            <a:ext cx="2762250" cy="1057415"/>
            <a:chOff x="6076950" y="2831782"/>
            <a:chExt cx="2762250" cy="1787982"/>
          </a:xfrm>
          <a:scene3d>
            <a:camera prst="orthographicFront"/>
            <a:lightRig rig="threePt" dir="t">
              <a:rot lat="0" lon="0" rev="7500000"/>
            </a:lightRig>
          </a:scene3d>
        </p:grpSpPr>
        <p:sp>
          <p:nvSpPr>
            <p:cNvPr id="30" name="Rectangle 29"/>
            <p:cNvSpPr/>
            <p:nvPr/>
          </p:nvSpPr>
          <p:spPr>
            <a:xfrm>
              <a:off x="6076950" y="2831782"/>
              <a:ext cx="2762250" cy="1787982"/>
            </a:xfrm>
            <a:prstGeom prst="rect">
              <a:avLst/>
            </a:prstGeom>
            <a:ln/>
          </p:spPr>
          <p:style>
            <a:lnRef idx="1">
              <a:schemeClr val="accent2"/>
            </a:lnRef>
            <a:fillRef idx="2">
              <a:schemeClr val="accent2"/>
            </a:fillRef>
            <a:effectRef idx="1">
              <a:schemeClr val="accent2"/>
            </a:effectRef>
            <a:fontRef idx="minor">
              <a:schemeClr val="dk1"/>
            </a:fontRef>
          </p:style>
        </p:sp>
        <p:sp>
          <p:nvSpPr>
            <p:cNvPr id="31" name="Rectangle 30"/>
            <p:cNvSpPr/>
            <p:nvPr/>
          </p:nvSpPr>
          <p:spPr>
            <a:xfrm>
              <a:off x="6076950" y="2831782"/>
              <a:ext cx="2762250" cy="1787982"/>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ts val="0"/>
                </a:spcAft>
              </a:pPr>
              <a:r>
                <a:rPr lang="en-GB" b="1" dirty="0" smtClean="0"/>
                <a:t>P</a:t>
              </a:r>
              <a:r>
                <a:rPr lang="en-GB" b="1" kern="1200" dirty="0" smtClean="0"/>
                <a:t>hoton pulse diagnostics</a:t>
              </a:r>
              <a:r>
                <a:rPr lang="en-GB" b="1" dirty="0" smtClean="0"/>
                <a:t> </a:t>
              </a:r>
              <a:r>
                <a:rPr lang="en-GB" kern="1200" dirty="0" smtClean="0"/>
                <a:t>for </a:t>
              </a:r>
              <a:r>
                <a:rPr lang="en-GB" b="1" kern="1200" dirty="0" smtClean="0"/>
                <a:t>single shot characterisation</a:t>
              </a:r>
              <a:r>
                <a:rPr lang="en-GB" kern="1200" dirty="0" smtClean="0"/>
                <a:t> and </a:t>
              </a:r>
              <a:r>
                <a:rPr lang="en-GB" b="1" kern="1200" dirty="0" smtClean="0"/>
                <a:t>arrival time monitoring</a:t>
              </a:r>
              <a:endParaRPr lang="en-GB" kern="1200" dirty="0"/>
            </a:p>
          </p:txBody>
        </p:sp>
      </p:grpSp>
      <p:grpSp>
        <p:nvGrpSpPr>
          <p:cNvPr id="42" name="Group 41"/>
          <p:cNvGrpSpPr/>
          <p:nvPr/>
        </p:nvGrpSpPr>
        <p:grpSpPr>
          <a:xfrm>
            <a:off x="243840" y="1907178"/>
            <a:ext cx="2355669" cy="1058092"/>
            <a:chOff x="0" y="767574"/>
            <a:chExt cx="2762250" cy="1787982"/>
          </a:xfrm>
          <a:scene3d>
            <a:camera prst="orthographicFront"/>
            <a:lightRig rig="threePt" dir="t">
              <a:rot lat="0" lon="0" rev="7500000"/>
            </a:lightRig>
          </a:scene3d>
        </p:grpSpPr>
        <p:sp>
          <p:nvSpPr>
            <p:cNvPr id="43" name="Rectangle 42"/>
            <p:cNvSpPr/>
            <p:nvPr/>
          </p:nvSpPr>
          <p:spPr>
            <a:xfrm>
              <a:off x="0" y="767574"/>
              <a:ext cx="2762250" cy="1787982"/>
            </a:xfrm>
            <a:prstGeom prst="rect">
              <a:avLst/>
            </a:prstGeom>
            <a:ln/>
          </p:spPr>
          <p:style>
            <a:lnRef idx="1">
              <a:schemeClr val="dk1"/>
            </a:lnRef>
            <a:fillRef idx="2">
              <a:schemeClr val="dk1"/>
            </a:fillRef>
            <a:effectRef idx="1">
              <a:schemeClr val="dk1"/>
            </a:effectRef>
            <a:fontRef idx="minor">
              <a:schemeClr val="dk1"/>
            </a:fontRef>
          </p:style>
        </p:sp>
        <p:sp>
          <p:nvSpPr>
            <p:cNvPr id="44" name="Rectangle 43"/>
            <p:cNvSpPr/>
            <p:nvPr/>
          </p:nvSpPr>
          <p:spPr>
            <a:xfrm>
              <a:off x="0" y="767574"/>
              <a:ext cx="2762250" cy="1787982"/>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ts val="0"/>
                </a:spcAft>
              </a:pPr>
              <a:r>
                <a:rPr lang="en-GB" b="1" dirty="0" smtClean="0"/>
                <a:t>L</a:t>
              </a:r>
              <a:r>
                <a:rPr lang="en-GB" b="1" kern="1200" dirty="0" smtClean="0"/>
                <a:t>ow charge single bunch diagnostics</a:t>
              </a:r>
              <a:endParaRPr lang="en-GB" kern="1200" dirty="0" smtClean="0"/>
            </a:p>
          </p:txBody>
        </p:sp>
      </p:grpSp>
      <p:grpSp>
        <p:nvGrpSpPr>
          <p:cNvPr id="48" name="Group 47"/>
          <p:cNvGrpSpPr/>
          <p:nvPr/>
        </p:nvGrpSpPr>
        <p:grpSpPr>
          <a:xfrm>
            <a:off x="78378" y="3357155"/>
            <a:ext cx="2762250" cy="778463"/>
            <a:chOff x="0" y="767574"/>
            <a:chExt cx="2762250" cy="1787982"/>
          </a:xfrm>
          <a:scene3d>
            <a:camera prst="orthographicFront"/>
            <a:lightRig rig="threePt" dir="t">
              <a:rot lat="0" lon="0" rev="7500000"/>
            </a:lightRig>
          </a:scene3d>
        </p:grpSpPr>
        <p:sp>
          <p:nvSpPr>
            <p:cNvPr id="49" name="Rectangle 48"/>
            <p:cNvSpPr/>
            <p:nvPr/>
          </p:nvSpPr>
          <p:spPr>
            <a:xfrm>
              <a:off x="0" y="767574"/>
              <a:ext cx="2762250" cy="1787982"/>
            </a:xfrm>
            <a:prstGeom prst="rect">
              <a:avLst/>
            </a:prstGeom>
            <a:ln/>
          </p:spPr>
          <p:style>
            <a:lnRef idx="1">
              <a:schemeClr val="accent1"/>
            </a:lnRef>
            <a:fillRef idx="2">
              <a:schemeClr val="accent1"/>
            </a:fillRef>
            <a:effectRef idx="1">
              <a:schemeClr val="accent1"/>
            </a:effectRef>
            <a:fontRef idx="minor">
              <a:schemeClr val="dk1"/>
            </a:fontRef>
          </p:style>
        </p:sp>
        <p:sp>
          <p:nvSpPr>
            <p:cNvPr id="50" name="Rectangle 49"/>
            <p:cNvSpPr/>
            <p:nvPr/>
          </p:nvSpPr>
          <p:spPr>
            <a:xfrm>
              <a:off x="0" y="767574"/>
              <a:ext cx="2762250" cy="1787982"/>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b="1" dirty="0" smtClean="0"/>
                <a:t>S</a:t>
              </a:r>
              <a:r>
                <a:rPr lang="en-GB" b="1" kern="1200" dirty="0" smtClean="0"/>
                <a:t>ynchronisation systems</a:t>
              </a:r>
              <a:endParaRPr lang="en-GB" kern="1200" dirty="0"/>
            </a:p>
          </p:txBody>
        </p:sp>
      </p:grpSp>
      <p:grpSp>
        <p:nvGrpSpPr>
          <p:cNvPr id="51" name="Group 50"/>
          <p:cNvGrpSpPr/>
          <p:nvPr/>
        </p:nvGrpSpPr>
        <p:grpSpPr>
          <a:xfrm>
            <a:off x="78378" y="4532814"/>
            <a:ext cx="2717073" cy="904738"/>
            <a:chOff x="0" y="767574"/>
            <a:chExt cx="2762250" cy="1787982"/>
          </a:xfrm>
          <a:scene3d>
            <a:camera prst="orthographicFront"/>
            <a:lightRig rig="threePt" dir="t">
              <a:rot lat="0" lon="0" rev="7500000"/>
            </a:lightRig>
          </a:scene3d>
        </p:grpSpPr>
        <p:sp>
          <p:nvSpPr>
            <p:cNvPr id="52" name="Rectangle 51"/>
            <p:cNvSpPr/>
            <p:nvPr/>
          </p:nvSpPr>
          <p:spPr>
            <a:xfrm>
              <a:off x="0" y="767574"/>
              <a:ext cx="2762250" cy="1787982"/>
            </a:xfrm>
            <a:prstGeom prst="rect">
              <a:avLst/>
            </a:prstGeom>
            <a:ln/>
          </p:spPr>
          <p:style>
            <a:lnRef idx="3">
              <a:schemeClr val="lt1"/>
            </a:lnRef>
            <a:fillRef idx="1">
              <a:schemeClr val="accent4"/>
            </a:fillRef>
            <a:effectRef idx="1">
              <a:schemeClr val="accent4"/>
            </a:effectRef>
            <a:fontRef idx="minor">
              <a:schemeClr val="lt1"/>
            </a:fontRef>
          </p:style>
        </p:sp>
        <p:sp>
          <p:nvSpPr>
            <p:cNvPr id="53" name="Rectangle 52"/>
            <p:cNvSpPr/>
            <p:nvPr/>
          </p:nvSpPr>
          <p:spPr>
            <a:xfrm>
              <a:off x="0" y="767574"/>
              <a:ext cx="2762250" cy="1787982"/>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b="1" dirty="0" smtClean="0"/>
                <a:t>A</a:t>
              </a:r>
              <a:r>
                <a:rPr lang="en-GB" b="1" kern="1200" dirty="0" smtClean="0"/>
                <a:t>dvanced low level RF systems</a:t>
              </a:r>
              <a:endParaRPr lang="en-GB" kern="1200" dirty="0"/>
            </a:p>
          </p:txBody>
        </p:sp>
      </p:grpSp>
      <p:grpSp>
        <p:nvGrpSpPr>
          <p:cNvPr id="54" name="Group 53"/>
          <p:cNvGrpSpPr/>
          <p:nvPr/>
        </p:nvGrpSpPr>
        <p:grpSpPr>
          <a:xfrm>
            <a:off x="6265818" y="4794070"/>
            <a:ext cx="2762250" cy="952636"/>
            <a:chOff x="0" y="767574"/>
            <a:chExt cx="2762250" cy="1787982"/>
          </a:xfrm>
          <a:scene3d>
            <a:camera prst="orthographicFront"/>
            <a:lightRig rig="threePt" dir="t">
              <a:rot lat="0" lon="0" rev="7500000"/>
            </a:lightRig>
          </a:scene3d>
        </p:grpSpPr>
        <p:sp>
          <p:nvSpPr>
            <p:cNvPr id="55" name="Rectangle 54"/>
            <p:cNvSpPr/>
            <p:nvPr/>
          </p:nvSpPr>
          <p:spPr>
            <a:xfrm>
              <a:off x="0" y="767574"/>
              <a:ext cx="2762250" cy="1787982"/>
            </a:xfrm>
            <a:prstGeom prst="rect">
              <a:avLst/>
            </a:prstGeom>
            <a:ln/>
          </p:spPr>
          <p:style>
            <a:lnRef idx="1">
              <a:schemeClr val="dk1"/>
            </a:lnRef>
            <a:fillRef idx="2">
              <a:schemeClr val="dk1"/>
            </a:fillRef>
            <a:effectRef idx="1">
              <a:schemeClr val="dk1"/>
            </a:effectRef>
            <a:fontRef idx="minor">
              <a:schemeClr val="dk1"/>
            </a:fontRef>
          </p:style>
        </p:sp>
        <p:sp>
          <p:nvSpPr>
            <p:cNvPr id="56" name="Rectangle 55"/>
            <p:cNvSpPr/>
            <p:nvPr/>
          </p:nvSpPr>
          <p:spPr>
            <a:xfrm>
              <a:off x="0" y="767574"/>
              <a:ext cx="2762250" cy="1787982"/>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b="1" dirty="0" smtClean="0"/>
                <a:t>N</a:t>
              </a:r>
              <a:r>
                <a:rPr lang="en-GB" b="1" kern="1200" dirty="0" smtClean="0"/>
                <a:t>ovel short period </a:t>
              </a:r>
              <a:r>
                <a:rPr lang="en-GB" b="1" kern="1200" dirty="0" err="1" smtClean="0"/>
                <a:t>undulators</a:t>
              </a:r>
              <a:endParaRPr lang="en-GB" kern="1200"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6895</TotalTime>
  <Words>2181</Words>
  <Application>Microsoft Office PowerPoint</Application>
  <PresentationFormat>On-screen Show (4:3)</PresentationFormat>
  <Paragraphs>308</Paragraphs>
  <Slides>26</Slides>
  <Notes>23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FEL Considerations for CLARA:  a UK Test Facility for Future Light Sources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Next Steps.....</vt:lpstr>
      <vt:lpstr>Slide 26</vt:lpstr>
    </vt:vector>
  </TitlesOfParts>
  <Company>STFC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helen</cp:lastModifiedBy>
  <cp:revision>30</cp:revision>
  <dcterms:created xsi:type="dcterms:W3CDTF">2012-02-27T11:26:32Z</dcterms:created>
  <dcterms:modified xsi:type="dcterms:W3CDTF">2012-03-08T18:53:22Z</dcterms:modified>
</cp:coreProperties>
</file>